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5"/>
  </p:notesMasterIdLst>
  <p:sldIdLst>
    <p:sldId id="256" r:id="rId4"/>
    <p:sldId id="341" r:id="rId5"/>
    <p:sldId id="299" r:id="rId6"/>
    <p:sldId id="344" r:id="rId7"/>
    <p:sldId id="345" r:id="rId8"/>
    <p:sldId id="346" r:id="rId9"/>
    <p:sldId id="298" r:id="rId10"/>
    <p:sldId id="356" r:id="rId11"/>
    <p:sldId id="354" r:id="rId12"/>
    <p:sldId id="357" r:id="rId13"/>
    <p:sldId id="348" r:id="rId14"/>
    <p:sldId id="260" r:id="rId15"/>
    <p:sldId id="349" r:id="rId16"/>
    <p:sldId id="350" r:id="rId17"/>
    <p:sldId id="343" r:id="rId18"/>
    <p:sldId id="351" r:id="rId19"/>
    <p:sldId id="353" r:id="rId20"/>
    <p:sldId id="352" r:id="rId21"/>
    <p:sldId id="355" r:id="rId22"/>
    <p:sldId id="358"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131"/>
    <a:srgbClr val="0013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56" autoAdjust="0"/>
  </p:normalViewPr>
  <p:slideViewPr>
    <p:cSldViewPr snapToGrid="0" showGuides="1">
      <p:cViewPr varScale="1">
        <p:scale>
          <a:sx n="80" d="100"/>
          <a:sy n="80" d="100"/>
        </p:scale>
        <p:origin x="782" y="58"/>
      </p:cViewPr>
      <p:guideLst>
        <p:guide orient="horz" pos="2256"/>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59B08-DBDC-4C40-9592-E0CEFEDC46B2}" type="datetimeFigureOut">
              <a:rPr lang="en-IN" smtClean="0"/>
              <a:t>03-11-2023</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1BAE01-FD3C-4FD9-8461-CE25E3B0354E}" type="slidenum">
              <a:rPr lang="en-IN" smtClean="0"/>
              <a:t>‹#›</a:t>
            </a:fld>
            <a:endParaRPr lang="en-IN" dirty="0"/>
          </a:p>
        </p:txBody>
      </p:sp>
    </p:spTree>
    <p:extLst>
      <p:ext uri="{BB962C8B-B14F-4D97-AF65-F5344CB8AC3E}">
        <p14:creationId xmlns:p14="http://schemas.microsoft.com/office/powerpoint/2010/main" val="1584267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1BAE01-FD3C-4FD9-8461-CE25E3B0354E}" type="slidenum">
              <a:rPr lang="en-IN" smtClean="0"/>
              <a:t>11</a:t>
            </a:fld>
            <a:endParaRPr lang="en-IN" dirty="0"/>
          </a:p>
        </p:txBody>
      </p:sp>
    </p:spTree>
    <p:extLst>
      <p:ext uri="{BB962C8B-B14F-4D97-AF65-F5344CB8AC3E}">
        <p14:creationId xmlns:p14="http://schemas.microsoft.com/office/powerpoint/2010/main" val="191435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1BAE01-FD3C-4FD9-8461-CE25E3B0354E}" type="slidenum">
              <a:rPr lang="en-IN" smtClean="0"/>
              <a:t>16</a:t>
            </a:fld>
            <a:endParaRPr lang="en-IN" dirty="0"/>
          </a:p>
        </p:txBody>
      </p:sp>
    </p:spTree>
    <p:extLst>
      <p:ext uri="{BB962C8B-B14F-4D97-AF65-F5344CB8AC3E}">
        <p14:creationId xmlns:p14="http://schemas.microsoft.com/office/powerpoint/2010/main" val="232388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1BAE01-FD3C-4FD9-8461-CE25E3B0354E}" type="slidenum">
              <a:rPr lang="en-IN" smtClean="0"/>
              <a:t>18</a:t>
            </a:fld>
            <a:endParaRPr lang="en-IN" dirty="0"/>
          </a:p>
        </p:txBody>
      </p:sp>
    </p:spTree>
    <p:extLst>
      <p:ext uri="{BB962C8B-B14F-4D97-AF65-F5344CB8AC3E}">
        <p14:creationId xmlns:p14="http://schemas.microsoft.com/office/powerpoint/2010/main" val="310697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1BAE01-FD3C-4FD9-8461-CE25E3B0354E}" type="slidenum">
              <a:rPr lang="en-IN" smtClean="0"/>
              <a:t>20</a:t>
            </a:fld>
            <a:endParaRPr lang="en-IN" dirty="0"/>
          </a:p>
        </p:txBody>
      </p:sp>
    </p:spTree>
    <p:extLst>
      <p:ext uri="{BB962C8B-B14F-4D97-AF65-F5344CB8AC3E}">
        <p14:creationId xmlns:p14="http://schemas.microsoft.com/office/powerpoint/2010/main" val="1650586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dirty="0"/>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dirty="0"/>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dirty="0"/>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dirty="0"/>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dirty="0"/>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B385D46-BB81-40F4-97C1-95575D4C9F09}"/>
              </a:ext>
            </a:extLst>
          </p:cNvPr>
          <p:cNvSpPr>
            <a:spLocks noGrp="1"/>
          </p:cNvSpPr>
          <p:nvPr>
            <p:ph type="pic" sz="quarter" idx="11" hasCustomPrompt="1"/>
          </p:nvPr>
        </p:nvSpPr>
        <p:spPr>
          <a:xfrm>
            <a:off x="3522980" y="296696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Picture Placeholder 17">
            <a:extLst>
              <a:ext uri="{FF2B5EF4-FFF2-40B4-BE49-F238E27FC236}">
                <a16:creationId xmlns:a16="http://schemas.microsoft.com/office/drawing/2014/main" id="{36EAA121-572C-4C83-A24E-989B72B92A11}"/>
              </a:ext>
            </a:extLst>
          </p:cNvPr>
          <p:cNvSpPr>
            <a:spLocks noGrp="1"/>
          </p:cNvSpPr>
          <p:nvPr>
            <p:ph type="pic" sz="quarter" idx="12" hasCustomPrompt="1"/>
          </p:nvPr>
        </p:nvSpPr>
        <p:spPr>
          <a:xfrm>
            <a:off x="4802736" y="1678845"/>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5BECEA9-B7DA-4E09-9E80-B8B80B8E97C3}"/>
              </a:ext>
            </a:extLst>
          </p:cNvPr>
          <p:cNvSpPr>
            <a:spLocks noGrp="1"/>
          </p:cNvSpPr>
          <p:nvPr>
            <p:ph type="pic" sz="quarter" idx="13" hasCustomPrompt="1"/>
          </p:nvPr>
        </p:nvSpPr>
        <p:spPr>
          <a:xfrm>
            <a:off x="3524191" y="390720"/>
            <a:ext cx="2230831" cy="2230831"/>
          </a:xfrm>
          <a:custGeom>
            <a:avLst/>
            <a:gdLst>
              <a:gd name="connsiteX0" fmla="*/ 1115416 w 2230831"/>
              <a:gd name="connsiteY0" fmla="*/ 0 h 2230831"/>
              <a:gd name="connsiteX1" fmla="*/ 1239476 w 2230831"/>
              <a:gd name="connsiteY1" fmla="*/ 51387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7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7"/>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7"/>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A0108D6E-0789-4A3A-806C-951F2E7E421E}"/>
              </a:ext>
            </a:extLst>
          </p:cNvPr>
          <p:cNvSpPr>
            <a:spLocks noGrp="1"/>
          </p:cNvSpPr>
          <p:nvPr>
            <p:ph type="pic" sz="quarter" idx="14" hasCustomPrompt="1"/>
          </p:nvPr>
        </p:nvSpPr>
        <p:spPr>
          <a:xfrm>
            <a:off x="2229202" y="1649808"/>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29"/>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29"/>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5" name="Picture Placeholder 14">
            <a:extLst>
              <a:ext uri="{FF2B5EF4-FFF2-40B4-BE49-F238E27FC236}">
                <a16:creationId xmlns:a16="http://schemas.microsoft.com/office/drawing/2014/main" id="{0FB68D23-CA73-40EF-B39D-027E16880DD0}"/>
              </a:ext>
            </a:extLst>
          </p:cNvPr>
          <p:cNvSpPr>
            <a:spLocks noGrp="1"/>
          </p:cNvSpPr>
          <p:nvPr>
            <p:ph type="pic" sz="quarter" idx="15" hasCustomPrompt="1"/>
          </p:nvPr>
        </p:nvSpPr>
        <p:spPr>
          <a:xfrm>
            <a:off x="2223009" y="4236450"/>
            <a:ext cx="2230831" cy="2230831"/>
          </a:xfrm>
          <a:custGeom>
            <a:avLst/>
            <a:gdLst>
              <a:gd name="connsiteX0" fmla="*/ 1115416 w 2230831"/>
              <a:gd name="connsiteY0" fmla="*/ 0 h 2230831"/>
              <a:gd name="connsiteX1" fmla="*/ 1239476 w 2230831"/>
              <a:gd name="connsiteY1" fmla="*/ 51388 h 2230831"/>
              <a:gd name="connsiteX2" fmla="*/ 2179444 w 2230831"/>
              <a:gd name="connsiteY2" fmla="*/ 991355 h 2230831"/>
              <a:gd name="connsiteX3" fmla="*/ 2179444 w 2230831"/>
              <a:gd name="connsiteY3" fmla="*/ 1239476 h 2230831"/>
              <a:gd name="connsiteX4" fmla="*/ 1239476 w 2230831"/>
              <a:gd name="connsiteY4" fmla="*/ 2179444 h 2230831"/>
              <a:gd name="connsiteX5" fmla="*/ 991355 w 2230831"/>
              <a:gd name="connsiteY5" fmla="*/ 2179444 h 2230831"/>
              <a:gd name="connsiteX6" fmla="*/ 51388 w 2230831"/>
              <a:gd name="connsiteY6" fmla="*/ 1239476 h 2230831"/>
              <a:gd name="connsiteX7" fmla="*/ 51388 w 2230831"/>
              <a:gd name="connsiteY7" fmla="*/ 991355 h 2230831"/>
              <a:gd name="connsiteX8" fmla="*/ 991355 w 2230831"/>
              <a:gd name="connsiteY8" fmla="*/ 51388 h 2230831"/>
              <a:gd name="connsiteX9" fmla="*/ 1115416 w 2230831"/>
              <a:gd name="connsiteY9" fmla="*/ 0 h 223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0831" h="2230831">
                <a:moveTo>
                  <a:pt x="1115416" y="0"/>
                </a:moveTo>
                <a:cubicBezTo>
                  <a:pt x="1160317" y="0"/>
                  <a:pt x="1205218" y="17130"/>
                  <a:pt x="1239476" y="51388"/>
                </a:cubicBezTo>
                <a:lnTo>
                  <a:pt x="2179444" y="991355"/>
                </a:lnTo>
                <a:cubicBezTo>
                  <a:pt x="2247960" y="1059872"/>
                  <a:pt x="2247960" y="1170960"/>
                  <a:pt x="2179444" y="1239476"/>
                </a:cubicBezTo>
                <a:lnTo>
                  <a:pt x="1239476" y="2179444"/>
                </a:lnTo>
                <a:cubicBezTo>
                  <a:pt x="1170960" y="2247960"/>
                  <a:pt x="1059872" y="2247960"/>
                  <a:pt x="991355" y="2179444"/>
                </a:cubicBezTo>
                <a:lnTo>
                  <a:pt x="51388" y="1239476"/>
                </a:lnTo>
                <a:cubicBezTo>
                  <a:pt x="-17129" y="1170960"/>
                  <a:pt x="-17129" y="1059872"/>
                  <a:pt x="51388" y="991355"/>
                </a:cubicBezTo>
                <a:lnTo>
                  <a:pt x="991355" y="51388"/>
                </a:lnTo>
                <a:cubicBezTo>
                  <a:pt x="1025614" y="17130"/>
                  <a:pt x="1070515" y="0"/>
                  <a:pt x="1115416"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Rounded Rectangle 8">
            <a:extLst>
              <a:ext uri="{FF2B5EF4-FFF2-40B4-BE49-F238E27FC236}">
                <a16:creationId xmlns:a16="http://schemas.microsoft.com/office/drawing/2014/main" id="{0CADDCB3-9ED0-4A68-830A-6B58177892A2}"/>
              </a:ext>
            </a:extLst>
          </p:cNvPr>
          <p:cNvSpPr/>
          <p:nvPr userDrawn="1"/>
        </p:nvSpPr>
        <p:spPr>
          <a:xfrm rot="2700000">
            <a:off x="708614" y="1522791"/>
            <a:ext cx="2508249" cy="2508248"/>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4">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0" name="Rounded Rectangle 8">
            <a:extLst>
              <a:ext uri="{FF2B5EF4-FFF2-40B4-BE49-F238E27FC236}">
                <a16:creationId xmlns:a16="http://schemas.microsoft.com/office/drawing/2014/main" id="{944DC42C-15BC-4390-BEC2-ED222CEABEC9}"/>
              </a:ext>
            </a:extLst>
          </p:cNvPr>
          <p:cNvSpPr/>
          <p:nvPr userDrawn="1"/>
        </p:nvSpPr>
        <p:spPr>
          <a:xfrm rot="13500000">
            <a:off x="6592568" y="2159156"/>
            <a:ext cx="1270204" cy="1270204"/>
          </a:xfrm>
          <a:custGeom>
            <a:avLst/>
            <a:gdLst/>
            <a:ahLst/>
            <a:cxnLst/>
            <a:rect l="l" t="t" r="r" b="b"/>
            <a:pathLst>
              <a:path w="1810298" h="1810298">
                <a:moveTo>
                  <a:pt x="55366" y="55366"/>
                </a:moveTo>
                <a:cubicBezTo>
                  <a:pt x="89574" y="21158"/>
                  <a:pt x="136832" y="0"/>
                  <a:pt x="189031" y="0"/>
                </a:cubicBezTo>
                <a:lnTo>
                  <a:pt x="925364" y="0"/>
                </a:lnTo>
                <a:lnTo>
                  <a:pt x="925364" y="765189"/>
                </a:lnTo>
                <a:cubicBezTo>
                  <a:pt x="925364" y="824772"/>
                  <a:pt x="973666" y="873074"/>
                  <a:pt x="1033249" y="873074"/>
                </a:cubicBezTo>
                <a:lnTo>
                  <a:pt x="1810298" y="873074"/>
                </a:lnTo>
                <a:lnTo>
                  <a:pt x="1810298" y="1621267"/>
                </a:lnTo>
                <a:cubicBezTo>
                  <a:pt x="1810298" y="1725666"/>
                  <a:pt x="1725666" y="1810298"/>
                  <a:pt x="1621267" y="1810298"/>
                </a:cubicBezTo>
                <a:lnTo>
                  <a:pt x="189031" y="1810298"/>
                </a:lnTo>
                <a:cubicBezTo>
                  <a:pt x="84632" y="1810298"/>
                  <a:pt x="0" y="1725666"/>
                  <a:pt x="0" y="1621267"/>
                </a:cubicBezTo>
                <a:lnTo>
                  <a:pt x="0" y="189031"/>
                </a:lnTo>
                <a:cubicBezTo>
                  <a:pt x="0" y="136832"/>
                  <a:pt x="21158" y="89574"/>
                  <a:pt x="55366" y="55366"/>
                </a:cubicBezTo>
                <a:close/>
              </a:path>
            </a:pathLst>
          </a:custGeom>
          <a:solidFill>
            <a:schemeClr val="accent2">
              <a:alpha val="4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26213343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90" r:id="rId7"/>
    <p:sldLayoutId id="2147483680" r:id="rId8"/>
    <p:sldLayoutId id="2147483681" r:id="rId9"/>
    <p:sldLayoutId id="2147483682" r:id="rId10"/>
    <p:sldLayoutId id="2147483684" r:id="rId11"/>
    <p:sldLayoutId id="2147483686" r:id="rId12"/>
    <p:sldLayoutId id="2147483687" r:id="rId13"/>
    <p:sldLayoutId id="2147483688" r:id="rId14"/>
    <p:sldLayoutId id="2147483671" r:id="rId15"/>
    <p:sldLayoutId id="2147483672" r:id="rId16"/>
  </p:sldLayoutIdLst>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6.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6.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7B8217B-789E-46F7-81AD-952F1DCAFE28}"/>
              </a:ext>
            </a:extLst>
          </p:cNvPr>
          <p:cNvSpPr txBox="1"/>
          <p:nvPr/>
        </p:nvSpPr>
        <p:spPr>
          <a:xfrm>
            <a:off x="2781300" y="895796"/>
            <a:ext cx="9267825" cy="923330"/>
          </a:xfrm>
          <a:prstGeom prst="rect">
            <a:avLst/>
          </a:prstGeom>
          <a:noFill/>
        </p:spPr>
        <p:txBody>
          <a:bodyPr wrap="square" rtlCol="0" anchor="ctr">
            <a:spAutoFit/>
          </a:bodyPr>
          <a:lstStyle/>
          <a:p>
            <a:pPr algn="r"/>
            <a:r>
              <a:rPr lang="en-US" altLang="en-US" sz="5400" b="1" dirty="0">
                <a:solidFill>
                  <a:schemeClr val="accent1">
                    <a:lumMod val="20000"/>
                    <a:lumOff val="80000"/>
                  </a:schemeClr>
                </a:solidFill>
                <a:latin typeface="Times New Roman" panose="02020603050405020304" pitchFamily="18" charset="0"/>
                <a:cs typeface="Times New Roman" panose="02020603050405020304" pitchFamily="18" charset="0"/>
              </a:rPr>
              <a:t>SMART DOOR LOCK</a:t>
            </a:r>
            <a:endParaRPr lang="ko-KR" altLang="en-US" sz="5400" b="1"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BF47072-AAC4-4640-AFBC-75977869B2D7}"/>
              </a:ext>
            </a:extLst>
          </p:cNvPr>
          <p:cNvSpPr txBox="1"/>
          <p:nvPr/>
        </p:nvSpPr>
        <p:spPr>
          <a:xfrm>
            <a:off x="6965576" y="3639671"/>
            <a:ext cx="5226424" cy="2523768"/>
          </a:xfrm>
          <a:prstGeom prst="rect">
            <a:avLst/>
          </a:prstGeom>
          <a:noFill/>
        </p:spPr>
        <p:txBody>
          <a:bodyPr wrap="square" rtlCol="0">
            <a:spAutoFit/>
          </a:bodyPr>
          <a:lstStyle/>
          <a:p>
            <a:pPr eaLnBrk="1" fontAlgn="auto" hangingPunct="1">
              <a:spcBef>
                <a:spcPts val="0"/>
              </a:spcBef>
              <a:spcAft>
                <a:spcPts val="0"/>
              </a:spcAft>
              <a:defRPr/>
            </a:pPr>
            <a:r>
              <a:rPr lang="en-US" b="1" dirty="0">
                <a:solidFill>
                  <a:schemeClr val="bg1"/>
                </a:solidFill>
                <a:latin typeface="+mn-lt"/>
              </a:rPr>
              <a:t>	</a:t>
            </a:r>
            <a:r>
              <a:rPr lang="en-US" sz="2000" b="1" dirty="0">
                <a:solidFill>
                  <a:schemeClr val="accent1">
                    <a:lumMod val="20000"/>
                    <a:lumOff val="80000"/>
                  </a:schemeClr>
                </a:solidFill>
                <a:latin typeface="+mn-lt"/>
              </a:rPr>
              <a:t>BATCH NUMBER :- 8</a:t>
            </a:r>
          </a:p>
          <a:p>
            <a:pPr marL="342900" indent="-342900" eaLnBrk="1" fontAlgn="auto" hangingPunct="1">
              <a:spcBef>
                <a:spcPts val="0"/>
              </a:spcBef>
              <a:spcAft>
                <a:spcPts val="0"/>
              </a:spcAft>
              <a:buFont typeface="+mj-lt"/>
              <a:buAutoNum type="arabicPeriod"/>
              <a:defRPr/>
            </a:pPr>
            <a:endParaRPr lang="en-US" sz="2000" b="1" dirty="0">
              <a:solidFill>
                <a:schemeClr val="accent1">
                  <a:lumMod val="20000"/>
                  <a:lumOff val="80000"/>
                </a:schemeClr>
              </a:solidFill>
              <a:latin typeface="+mn-lt"/>
            </a:endParaRPr>
          </a:p>
          <a:p>
            <a:pPr marL="342900" indent="-342900" algn="just" eaLnBrk="1" fontAlgn="auto" hangingPunct="1">
              <a:spcBef>
                <a:spcPts val="0"/>
              </a:spcBef>
              <a:spcAft>
                <a:spcPts val="0"/>
              </a:spcAft>
              <a:buFont typeface="+mj-lt"/>
              <a:buAutoNum type="arabicPeriod"/>
              <a:defRPr/>
            </a:pPr>
            <a:r>
              <a:rPr lang="en-US" sz="2000" b="1" dirty="0">
                <a:solidFill>
                  <a:schemeClr val="accent1">
                    <a:lumMod val="20000"/>
                    <a:lumOff val="80000"/>
                  </a:schemeClr>
                </a:solidFill>
                <a:latin typeface="+mn-lt"/>
              </a:rPr>
              <a:t>RAVI KUMAR                      99220040181</a:t>
            </a:r>
          </a:p>
          <a:p>
            <a:pPr marL="342900" indent="-342900" algn="just" eaLnBrk="1" fontAlgn="auto" hangingPunct="1">
              <a:spcBef>
                <a:spcPts val="0"/>
              </a:spcBef>
              <a:spcAft>
                <a:spcPts val="0"/>
              </a:spcAft>
              <a:buFont typeface="+mj-lt"/>
              <a:buAutoNum type="arabicPeriod"/>
              <a:defRPr/>
            </a:pPr>
            <a:r>
              <a:rPr lang="en-US" sz="2000" b="1" dirty="0">
                <a:solidFill>
                  <a:schemeClr val="accent1">
                    <a:lumMod val="20000"/>
                    <a:lumOff val="80000"/>
                  </a:schemeClr>
                </a:solidFill>
                <a:latin typeface="+mn-lt"/>
              </a:rPr>
              <a:t>SANJAY KUMAR                  99220040190</a:t>
            </a:r>
          </a:p>
          <a:p>
            <a:pPr marL="342900" indent="-342900" algn="just" eaLnBrk="1" fontAlgn="auto" hangingPunct="1">
              <a:spcBef>
                <a:spcPts val="0"/>
              </a:spcBef>
              <a:spcAft>
                <a:spcPts val="0"/>
              </a:spcAft>
              <a:buFont typeface="+mj-lt"/>
              <a:buAutoNum type="arabicPeriod"/>
              <a:defRPr/>
            </a:pPr>
            <a:r>
              <a:rPr lang="en-US" sz="2000" b="1" dirty="0">
                <a:solidFill>
                  <a:schemeClr val="accent1">
                    <a:lumMod val="20000"/>
                    <a:lumOff val="80000"/>
                  </a:schemeClr>
                </a:solidFill>
                <a:latin typeface="+mn-lt"/>
              </a:rPr>
              <a:t>GOPAL KUMAR	     99220040063</a:t>
            </a:r>
          </a:p>
          <a:p>
            <a:pPr marL="342900" indent="-342900" algn="just" eaLnBrk="1" fontAlgn="auto" hangingPunct="1">
              <a:spcBef>
                <a:spcPts val="0"/>
              </a:spcBef>
              <a:spcAft>
                <a:spcPts val="0"/>
              </a:spcAft>
              <a:buFont typeface="+mj-lt"/>
              <a:buAutoNum type="arabicPeriod"/>
              <a:defRPr/>
            </a:pPr>
            <a:r>
              <a:rPr lang="en-US" sz="2000" b="1" dirty="0">
                <a:solidFill>
                  <a:schemeClr val="accent1">
                    <a:lumMod val="20000"/>
                    <a:lumOff val="80000"/>
                  </a:schemeClr>
                </a:solidFill>
                <a:latin typeface="+mn-lt"/>
              </a:rPr>
              <a:t>A.LOKESH		     99220040236</a:t>
            </a:r>
          </a:p>
          <a:p>
            <a:pPr marL="342900" indent="-342900" algn="just" eaLnBrk="1" fontAlgn="auto" hangingPunct="1">
              <a:spcBef>
                <a:spcPts val="0"/>
              </a:spcBef>
              <a:spcAft>
                <a:spcPts val="0"/>
              </a:spcAft>
              <a:buFont typeface="+mj-lt"/>
              <a:buAutoNum type="arabicPeriod"/>
              <a:defRPr/>
            </a:pPr>
            <a:r>
              <a:rPr lang="en-IN" sz="2000" b="1" dirty="0">
                <a:solidFill>
                  <a:schemeClr val="accent1">
                    <a:lumMod val="20000"/>
                    <a:lumOff val="80000"/>
                  </a:schemeClr>
                </a:solidFill>
                <a:latin typeface="+mn-lt"/>
              </a:rPr>
              <a:t>R .GOVINDH REDDY	     99220040184</a:t>
            </a:r>
          </a:p>
          <a:p>
            <a:endParaRPr lang="en-IN" dirty="0"/>
          </a:p>
        </p:txBody>
      </p:sp>
      <p:sp>
        <p:nvSpPr>
          <p:cNvPr id="20" name="TextBox 19">
            <a:extLst>
              <a:ext uri="{FF2B5EF4-FFF2-40B4-BE49-F238E27FC236}">
                <a16:creationId xmlns:a16="http://schemas.microsoft.com/office/drawing/2014/main" id="{EF986F44-AFC6-4D7F-A4AB-D951F6337B0C}"/>
              </a:ext>
            </a:extLst>
          </p:cNvPr>
          <p:cNvSpPr txBox="1"/>
          <p:nvPr/>
        </p:nvSpPr>
        <p:spPr>
          <a:xfrm>
            <a:off x="-867697" y="5962204"/>
            <a:ext cx="6189406" cy="707886"/>
          </a:xfrm>
          <a:prstGeom prst="rect">
            <a:avLst/>
          </a:prstGeom>
          <a:noFill/>
        </p:spPr>
        <p:txBody>
          <a:bodyPr wrap="square">
            <a:spAutoFit/>
          </a:bodyPr>
          <a:lstStyle/>
          <a:p>
            <a:pPr marL="0" marR="0" lvl="0" indent="0" algn="ctr" rtl="0">
              <a:spcBef>
                <a:spcPts val="0"/>
              </a:spcBef>
              <a:spcAft>
                <a:spcPts val="0"/>
              </a:spcAft>
              <a:buNone/>
            </a:pPr>
            <a:r>
              <a:rPr lang="en-US" sz="2000" b="1" i="0" u="none" strike="noStrike" cap="none" dirty="0">
                <a:solidFill>
                  <a:schemeClr val="accent1">
                    <a:lumMod val="20000"/>
                    <a:lumOff val="80000"/>
                  </a:schemeClr>
                </a:solidFill>
                <a:latin typeface="Times New Roman"/>
                <a:ea typeface="Times New Roman"/>
                <a:cs typeface="Times New Roman"/>
                <a:sym typeface="Times New Roman"/>
              </a:rPr>
              <a:t>Guided by</a:t>
            </a:r>
            <a:endParaRPr lang="en-US" sz="2000" b="1" dirty="0">
              <a:solidFill>
                <a:schemeClr val="accent1">
                  <a:lumMod val="20000"/>
                  <a:lumOff val="80000"/>
                </a:schemeClr>
              </a:solidFill>
            </a:endParaRPr>
          </a:p>
          <a:p>
            <a:pPr marL="0" marR="0" lvl="0" indent="0" algn="ctr" rtl="0">
              <a:spcBef>
                <a:spcPts val="0"/>
              </a:spcBef>
              <a:spcAft>
                <a:spcPts val="0"/>
              </a:spcAft>
              <a:buNone/>
            </a:pPr>
            <a:r>
              <a:rPr lang="en-US" sz="2000" b="1" i="0" u="none" strike="noStrike" cap="none" dirty="0">
                <a:solidFill>
                  <a:schemeClr val="accent1">
                    <a:lumMod val="20000"/>
                    <a:lumOff val="80000"/>
                  </a:schemeClr>
                </a:solidFill>
                <a:latin typeface="Times New Roman"/>
                <a:ea typeface="Times New Roman"/>
                <a:cs typeface="Times New Roman"/>
                <a:sym typeface="Times New Roman"/>
              </a:rPr>
              <a:t> Dr . B . </a:t>
            </a:r>
            <a:r>
              <a:rPr lang="en-US" sz="2000" b="1" dirty="0">
                <a:solidFill>
                  <a:schemeClr val="accent1">
                    <a:lumMod val="20000"/>
                    <a:lumOff val="80000"/>
                  </a:schemeClr>
                </a:solidFill>
                <a:latin typeface="Times New Roman"/>
                <a:ea typeface="Times New Roman"/>
                <a:cs typeface="Times New Roman"/>
                <a:sym typeface="Times New Roman"/>
              </a:rPr>
              <a:t>Raja </a:t>
            </a:r>
            <a:r>
              <a:rPr lang="en-US" sz="2000" b="1" dirty="0" err="1">
                <a:solidFill>
                  <a:schemeClr val="accent1">
                    <a:lumMod val="20000"/>
                    <a:lumOff val="80000"/>
                  </a:schemeClr>
                </a:solidFill>
                <a:latin typeface="Times New Roman"/>
                <a:ea typeface="Times New Roman"/>
                <a:cs typeface="Times New Roman"/>
                <a:sym typeface="Times New Roman"/>
              </a:rPr>
              <a:t>Krishnamoorthi</a:t>
            </a:r>
            <a:r>
              <a:rPr lang="en-US" sz="2000" b="1" dirty="0">
                <a:solidFill>
                  <a:schemeClr val="accent1">
                    <a:lumMod val="20000"/>
                    <a:lumOff val="80000"/>
                  </a:schemeClr>
                </a:solidFill>
                <a:latin typeface="Times New Roman"/>
                <a:ea typeface="Times New Roman"/>
                <a:cs typeface="Times New Roman"/>
                <a:sym typeface="Times New Roman"/>
              </a:rPr>
              <a:t> </a:t>
            </a:r>
            <a:endParaRPr lang="en-US" sz="2000" b="1" i="0" u="none" strike="noStrike" cap="none" dirty="0">
              <a:solidFill>
                <a:schemeClr val="accent1">
                  <a:lumMod val="20000"/>
                  <a:lumOff val="80000"/>
                </a:schemeClr>
              </a:solidFill>
              <a:latin typeface="Times New Roman"/>
              <a:ea typeface="Times New Roman"/>
              <a:cs typeface="Times New Roman"/>
              <a:sym typeface="Times New Roman"/>
            </a:endParaRPr>
          </a:p>
        </p:txBody>
      </p:sp>
      <p:pic>
        <p:nvPicPr>
          <p:cNvPr id="5" name="Picture 4">
            <a:extLst>
              <a:ext uri="{FF2B5EF4-FFF2-40B4-BE49-F238E27FC236}">
                <a16:creationId xmlns:a16="http://schemas.microsoft.com/office/drawing/2014/main" id="{C5D11E6B-B69B-43E6-818D-43E11DFAF6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42876" y="187910"/>
            <a:ext cx="829398" cy="728977"/>
          </a:xfrm>
          <a:prstGeom prst="rect">
            <a:avLst/>
          </a:prstGeom>
        </p:spPr>
      </p:pic>
    </p:spTree>
    <p:extLst>
      <p:ext uri="{BB962C8B-B14F-4D97-AF65-F5344CB8AC3E}">
        <p14:creationId xmlns:p14="http://schemas.microsoft.com/office/powerpoint/2010/main" val="70567577"/>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t>CIRCUIT DIAGRAM</a:t>
            </a:r>
          </a:p>
        </p:txBody>
      </p:sp>
      <p:pic>
        <p:nvPicPr>
          <p:cNvPr id="5" name="Picture 4">
            <a:extLst>
              <a:ext uri="{FF2B5EF4-FFF2-40B4-BE49-F238E27FC236}">
                <a16:creationId xmlns:a16="http://schemas.microsoft.com/office/drawing/2014/main" id="{A99F858C-9C65-4B76-AE3E-5D2403FE02A0}"/>
              </a:ext>
            </a:extLst>
          </p:cNvPr>
          <p:cNvPicPr>
            <a:picLocks noChangeAspect="1"/>
          </p:cNvPicPr>
          <p:nvPr/>
        </p:nvPicPr>
        <p:blipFill rotWithShape="1">
          <a:blip r:embed="rId2"/>
          <a:srcRect l="5904" r="6810"/>
          <a:stretch/>
        </p:blipFill>
        <p:spPr>
          <a:xfrm>
            <a:off x="1695451" y="1235062"/>
            <a:ext cx="8667750" cy="5580517"/>
          </a:xfrm>
          <a:prstGeom prst="rect">
            <a:avLst/>
          </a:prstGeom>
        </p:spPr>
      </p:pic>
      <p:pic>
        <p:nvPicPr>
          <p:cNvPr id="6" name="Picture 5">
            <a:extLst>
              <a:ext uri="{FF2B5EF4-FFF2-40B4-BE49-F238E27FC236}">
                <a16:creationId xmlns:a16="http://schemas.microsoft.com/office/drawing/2014/main" id="{1FEE7CF1-282D-4564-8D40-4C621281AC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243192321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13F0C41-DEA6-4EDB-9AA6-F2DC55640468}"/>
              </a:ext>
            </a:extLst>
          </p:cNvPr>
          <p:cNvGrpSpPr/>
          <p:nvPr/>
        </p:nvGrpSpPr>
        <p:grpSpPr>
          <a:xfrm>
            <a:off x="5688215" y="1039858"/>
            <a:ext cx="4002754" cy="815325"/>
            <a:chOff x="4753009" y="790578"/>
            <a:chExt cx="5605115" cy="958096"/>
          </a:xfrm>
        </p:grpSpPr>
        <p:sp>
          <p:nvSpPr>
            <p:cNvPr id="104" name="TextBox 103">
              <a:extLst>
                <a:ext uri="{FF2B5EF4-FFF2-40B4-BE49-F238E27FC236}">
                  <a16:creationId xmlns:a16="http://schemas.microsoft.com/office/drawing/2014/main" id="{49C289E7-D2D4-4D0B-A684-650981298A9D}"/>
                </a:ext>
              </a:extLst>
            </p:cNvPr>
            <p:cNvSpPr txBox="1"/>
            <p:nvPr/>
          </p:nvSpPr>
          <p:spPr>
            <a:xfrm>
              <a:off x="5929336" y="1018030"/>
              <a:ext cx="4428788" cy="434005"/>
            </a:xfrm>
            <a:prstGeom prst="rect">
              <a:avLst/>
            </a:prstGeom>
            <a:noFill/>
          </p:spPr>
          <p:txBody>
            <a:bodyPr wrap="square" lIns="108000" rIns="108000" rtlCol="0">
              <a:spAutoFit/>
            </a:bodyPr>
            <a:lstStyle/>
            <a:p>
              <a:pPr eaLnBrk="1" hangingPunct="1"/>
              <a:r>
                <a:rPr lang="en-US" altLang="en-US" b="1" dirty="0">
                  <a:solidFill>
                    <a:schemeClr val="bg1"/>
                  </a:solidFill>
                </a:rPr>
                <a:t>ESP32-CAM board </a:t>
              </a:r>
            </a:p>
          </p:txBody>
        </p:sp>
        <p:sp>
          <p:nvSpPr>
            <p:cNvPr id="105" name="TextBox 104">
              <a:extLst>
                <a:ext uri="{FF2B5EF4-FFF2-40B4-BE49-F238E27FC236}">
                  <a16:creationId xmlns:a16="http://schemas.microsoft.com/office/drawing/2014/main" id="{FD7E3934-9C3F-4971-A736-EF751B1DB57A}"/>
                </a:ext>
              </a:extLst>
            </p:cNvPr>
            <p:cNvSpPr txBox="1"/>
            <p:nvPr/>
          </p:nvSpPr>
          <p:spPr>
            <a:xfrm>
              <a:off x="4753009" y="1008016"/>
              <a:ext cx="958097" cy="614841"/>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06" name="Freeform: Shape 105">
              <a:extLst>
                <a:ext uri="{FF2B5EF4-FFF2-40B4-BE49-F238E27FC236}">
                  <a16:creationId xmlns:a16="http://schemas.microsoft.com/office/drawing/2014/main" id="{CE94D3EF-57C8-4BF0-B1DF-7B8F8C4EE60B}"/>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107" name="Group 106">
            <a:extLst>
              <a:ext uri="{FF2B5EF4-FFF2-40B4-BE49-F238E27FC236}">
                <a16:creationId xmlns:a16="http://schemas.microsoft.com/office/drawing/2014/main" id="{38447FA9-16F4-40FA-A0B2-CE2D99EE89F1}"/>
              </a:ext>
            </a:extLst>
          </p:cNvPr>
          <p:cNvGrpSpPr/>
          <p:nvPr/>
        </p:nvGrpSpPr>
        <p:grpSpPr>
          <a:xfrm>
            <a:off x="6174495" y="1655079"/>
            <a:ext cx="3997188" cy="815325"/>
            <a:chOff x="5276743" y="2230161"/>
            <a:chExt cx="5503569" cy="958096"/>
          </a:xfrm>
        </p:grpSpPr>
        <p:sp>
          <p:nvSpPr>
            <p:cNvPr id="108" name="TextBox 107">
              <a:extLst>
                <a:ext uri="{FF2B5EF4-FFF2-40B4-BE49-F238E27FC236}">
                  <a16:creationId xmlns:a16="http://schemas.microsoft.com/office/drawing/2014/main" id="{511ED2F9-0C2E-44C4-97AF-904522FA4A61}"/>
                </a:ext>
              </a:extLst>
            </p:cNvPr>
            <p:cNvSpPr txBox="1"/>
            <p:nvPr/>
          </p:nvSpPr>
          <p:spPr>
            <a:xfrm>
              <a:off x="6351523" y="2492054"/>
              <a:ext cx="4428789" cy="439090"/>
            </a:xfrm>
            <a:prstGeom prst="rect">
              <a:avLst/>
            </a:prstGeom>
            <a:noFill/>
          </p:spPr>
          <p:txBody>
            <a:bodyPr wrap="square" lIns="108000" rIns="108000" rtlCol="0">
              <a:spAutoFit/>
            </a:bodyPr>
            <a:lstStyle/>
            <a:p>
              <a:pPr eaLnBrk="1" hangingPunct="1"/>
              <a:r>
                <a:rPr lang="en-US" altLang="en-US" b="1" dirty="0">
                  <a:solidFill>
                    <a:schemeClr val="bg1"/>
                  </a:solidFill>
                </a:rPr>
                <a:t>12V Electronic Lock</a:t>
              </a:r>
            </a:p>
          </p:txBody>
        </p:sp>
        <p:sp>
          <p:nvSpPr>
            <p:cNvPr id="109" name="TextBox 108">
              <a:extLst>
                <a:ext uri="{FF2B5EF4-FFF2-40B4-BE49-F238E27FC236}">
                  <a16:creationId xmlns:a16="http://schemas.microsoft.com/office/drawing/2014/main" id="{D5A4E3C8-FADE-4008-B002-5BD8035D92DB}"/>
                </a:ext>
              </a:extLst>
            </p:cNvPr>
            <p:cNvSpPr txBox="1"/>
            <p:nvPr/>
          </p:nvSpPr>
          <p:spPr>
            <a:xfrm>
              <a:off x="5276743" y="2447599"/>
              <a:ext cx="958096" cy="614841"/>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110" name="Freeform: Shape 109">
              <a:extLst>
                <a:ext uri="{FF2B5EF4-FFF2-40B4-BE49-F238E27FC236}">
                  <a16:creationId xmlns:a16="http://schemas.microsoft.com/office/drawing/2014/main" id="{716594CD-A39E-4A16-80E0-C45D1ADF354E}"/>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grpSp>
        <p:nvGrpSpPr>
          <p:cNvPr id="111" name="Group 110">
            <a:extLst>
              <a:ext uri="{FF2B5EF4-FFF2-40B4-BE49-F238E27FC236}">
                <a16:creationId xmlns:a16="http://schemas.microsoft.com/office/drawing/2014/main" id="{E429C8F4-EED1-45F5-AE66-EC2AEC691E3F}"/>
              </a:ext>
            </a:extLst>
          </p:cNvPr>
          <p:cNvGrpSpPr/>
          <p:nvPr/>
        </p:nvGrpSpPr>
        <p:grpSpPr>
          <a:xfrm>
            <a:off x="6658083" y="2288380"/>
            <a:ext cx="4164663" cy="821574"/>
            <a:chOff x="5800476" y="3669744"/>
            <a:chExt cx="5571563" cy="958096"/>
          </a:xfrm>
        </p:grpSpPr>
        <p:sp>
          <p:nvSpPr>
            <p:cNvPr id="112" name="TextBox 111">
              <a:extLst>
                <a:ext uri="{FF2B5EF4-FFF2-40B4-BE49-F238E27FC236}">
                  <a16:creationId xmlns:a16="http://schemas.microsoft.com/office/drawing/2014/main" id="{D8C6B504-B1FA-4050-809C-00983253E355}"/>
                </a:ext>
              </a:extLst>
            </p:cNvPr>
            <p:cNvSpPr txBox="1"/>
            <p:nvPr/>
          </p:nvSpPr>
          <p:spPr>
            <a:xfrm>
              <a:off x="6943251" y="3933440"/>
              <a:ext cx="4428788" cy="430704"/>
            </a:xfrm>
            <a:prstGeom prst="rect">
              <a:avLst/>
            </a:prstGeom>
            <a:noFill/>
          </p:spPr>
          <p:txBody>
            <a:bodyPr wrap="square" lIns="108000" rIns="108000" rtlCol="0">
              <a:spAutoFit/>
            </a:bodyPr>
            <a:lstStyle/>
            <a:p>
              <a:pPr eaLnBrk="1" hangingPunct="1"/>
              <a:r>
                <a:rPr lang="en-US" altLang="en-US" b="1" dirty="0">
                  <a:solidFill>
                    <a:schemeClr val="bg1"/>
                  </a:solidFill>
                </a:rPr>
                <a:t>TIP122 NPN Transistor</a:t>
              </a:r>
            </a:p>
          </p:txBody>
        </p:sp>
        <p:sp>
          <p:nvSpPr>
            <p:cNvPr id="113" name="TextBox 112">
              <a:extLst>
                <a:ext uri="{FF2B5EF4-FFF2-40B4-BE49-F238E27FC236}">
                  <a16:creationId xmlns:a16="http://schemas.microsoft.com/office/drawing/2014/main" id="{B52F05BA-20DA-4342-85E9-5E07AD0683B4}"/>
                </a:ext>
              </a:extLst>
            </p:cNvPr>
            <p:cNvSpPr txBox="1"/>
            <p:nvPr/>
          </p:nvSpPr>
          <p:spPr>
            <a:xfrm>
              <a:off x="5800476" y="3848344"/>
              <a:ext cx="958096" cy="61016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114" name="Freeform: Shape 113">
              <a:extLst>
                <a:ext uri="{FF2B5EF4-FFF2-40B4-BE49-F238E27FC236}">
                  <a16:creationId xmlns:a16="http://schemas.microsoft.com/office/drawing/2014/main" id="{7534E0E8-FEBD-48C3-AA9C-EA9EBFCE7234}"/>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dirty="0"/>
            </a:p>
          </p:txBody>
        </p:sp>
      </p:grpSp>
      <p:grpSp>
        <p:nvGrpSpPr>
          <p:cNvPr id="115" name="Group 114">
            <a:extLst>
              <a:ext uri="{FF2B5EF4-FFF2-40B4-BE49-F238E27FC236}">
                <a16:creationId xmlns:a16="http://schemas.microsoft.com/office/drawing/2014/main" id="{D889F78E-3EE0-4674-8B87-9102AED6B24A}"/>
              </a:ext>
            </a:extLst>
          </p:cNvPr>
          <p:cNvGrpSpPr/>
          <p:nvPr/>
        </p:nvGrpSpPr>
        <p:grpSpPr>
          <a:xfrm>
            <a:off x="7252412" y="3062057"/>
            <a:ext cx="4039421" cy="821574"/>
            <a:chOff x="6324210" y="5109327"/>
            <a:chExt cx="5595548" cy="958096"/>
          </a:xfrm>
        </p:grpSpPr>
        <p:sp>
          <p:nvSpPr>
            <p:cNvPr id="116" name="TextBox 115">
              <a:extLst>
                <a:ext uri="{FF2B5EF4-FFF2-40B4-BE49-F238E27FC236}">
                  <a16:creationId xmlns:a16="http://schemas.microsoft.com/office/drawing/2014/main" id="{30230E9A-24E7-4076-9118-E6DFC44DD9AD}"/>
                </a:ext>
              </a:extLst>
            </p:cNvPr>
            <p:cNvSpPr txBox="1"/>
            <p:nvPr/>
          </p:nvSpPr>
          <p:spPr>
            <a:xfrm>
              <a:off x="7490969" y="5188266"/>
              <a:ext cx="4428789" cy="430704"/>
            </a:xfrm>
            <a:prstGeom prst="rect">
              <a:avLst/>
            </a:prstGeom>
            <a:noFill/>
          </p:spPr>
          <p:txBody>
            <a:bodyPr wrap="square" lIns="108000" rIns="108000" rtlCol="0">
              <a:spAutoFit/>
            </a:bodyPr>
            <a:lstStyle/>
            <a:p>
              <a:r>
                <a:rPr lang="en-US" altLang="ko-KR" b="1" dirty="0">
                  <a:solidFill>
                    <a:schemeClr val="bg1"/>
                  </a:solidFill>
                  <a:cs typeface="Arial" pitchFamily="34" charset="0"/>
                </a:rPr>
                <a:t>7805 5V regulator</a:t>
              </a:r>
            </a:p>
          </p:txBody>
        </p:sp>
        <p:sp>
          <p:nvSpPr>
            <p:cNvPr id="117" name="TextBox 116">
              <a:extLst>
                <a:ext uri="{FF2B5EF4-FFF2-40B4-BE49-F238E27FC236}">
                  <a16:creationId xmlns:a16="http://schemas.microsoft.com/office/drawing/2014/main" id="{FCF95A00-2C99-487F-B8AE-372ED0B4CE3C}"/>
                </a:ext>
              </a:extLst>
            </p:cNvPr>
            <p:cNvSpPr txBox="1"/>
            <p:nvPr/>
          </p:nvSpPr>
          <p:spPr>
            <a:xfrm>
              <a:off x="6324210" y="5326765"/>
              <a:ext cx="958097" cy="61016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05</a:t>
              </a:r>
              <a:endParaRPr lang="ko-KR" altLang="en-US" sz="2800" b="1" dirty="0">
                <a:solidFill>
                  <a:schemeClr val="bg1"/>
                </a:solidFill>
                <a:cs typeface="Arial" pitchFamily="34" charset="0"/>
              </a:endParaRPr>
            </a:p>
          </p:txBody>
        </p:sp>
        <p:sp>
          <p:nvSpPr>
            <p:cNvPr id="118" name="Freeform: Shape 117">
              <a:extLst>
                <a:ext uri="{FF2B5EF4-FFF2-40B4-BE49-F238E27FC236}">
                  <a16:creationId xmlns:a16="http://schemas.microsoft.com/office/drawing/2014/main" id="{229E61C9-B4D7-43A1-A00A-2A047C502BD2}"/>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
        <p:nvSpPr>
          <p:cNvPr id="119" name="TextBox 118">
            <a:extLst>
              <a:ext uri="{FF2B5EF4-FFF2-40B4-BE49-F238E27FC236}">
                <a16:creationId xmlns:a16="http://schemas.microsoft.com/office/drawing/2014/main" id="{89F71BDC-69A2-4DC0-8F1B-210B425C358A}"/>
              </a:ext>
            </a:extLst>
          </p:cNvPr>
          <p:cNvSpPr txBox="1"/>
          <p:nvPr/>
        </p:nvSpPr>
        <p:spPr>
          <a:xfrm>
            <a:off x="914166" y="388643"/>
            <a:ext cx="3917810" cy="1446550"/>
          </a:xfrm>
          <a:prstGeom prst="rect">
            <a:avLst/>
          </a:prstGeom>
          <a:noFill/>
        </p:spPr>
        <p:txBody>
          <a:bodyPr wrap="square" rtlCol="0" anchor="ctr">
            <a:spAutoFit/>
          </a:bodyPr>
          <a:lstStyle/>
          <a:p>
            <a:r>
              <a:rPr lang="en-US" altLang="ko-KR" sz="4400" b="1" dirty="0">
                <a:solidFill>
                  <a:schemeClr val="bg1"/>
                </a:solidFill>
                <a:latin typeface="Times New Roman" panose="02020603050405020304" pitchFamily="18" charset="0"/>
                <a:cs typeface="Times New Roman" panose="02020603050405020304" pitchFamily="18" charset="0"/>
              </a:rPr>
              <a:t>HARDWARE COMPONENT</a:t>
            </a:r>
          </a:p>
        </p:txBody>
      </p:sp>
      <p:grpSp>
        <p:nvGrpSpPr>
          <p:cNvPr id="120" name="Group 119">
            <a:extLst>
              <a:ext uri="{FF2B5EF4-FFF2-40B4-BE49-F238E27FC236}">
                <a16:creationId xmlns:a16="http://schemas.microsoft.com/office/drawing/2014/main" id="{6AFE16E2-6DC2-41D7-8D09-E74517651E7C}"/>
              </a:ext>
            </a:extLst>
          </p:cNvPr>
          <p:cNvGrpSpPr/>
          <p:nvPr/>
        </p:nvGrpSpPr>
        <p:grpSpPr>
          <a:xfrm>
            <a:off x="7775099" y="3763437"/>
            <a:ext cx="3827118" cy="825308"/>
            <a:chOff x="6324210" y="5109327"/>
            <a:chExt cx="5595548" cy="958096"/>
          </a:xfrm>
        </p:grpSpPr>
        <p:sp>
          <p:nvSpPr>
            <p:cNvPr id="121" name="TextBox 120">
              <a:extLst>
                <a:ext uri="{FF2B5EF4-FFF2-40B4-BE49-F238E27FC236}">
                  <a16:creationId xmlns:a16="http://schemas.microsoft.com/office/drawing/2014/main" id="{040DE9FF-7DDC-40E2-A501-C75EC94A5BB8}"/>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1k &amp; 10k Resistors</a:t>
              </a:r>
            </a:p>
          </p:txBody>
        </p:sp>
        <p:sp>
          <p:nvSpPr>
            <p:cNvPr id="122" name="TextBox 121">
              <a:extLst>
                <a:ext uri="{FF2B5EF4-FFF2-40B4-BE49-F238E27FC236}">
                  <a16:creationId xmlns:a16="http://schemas.microsoft.com/office/drawing/2014/main" id="{8645AFA0-6F2A-4482-ABAE-AA513B3400DB}"/>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06</a:t>
              </a:r>
              <a:endParaRPr lang="ko-KR" altLang="en-US" sz="2800" b="1" dirty="0">
                <a:solidFill>
                  <a:schemeClr val="bg1"/>
                </a:solidFill>
                <a:cs typeface="Arial" pitchFamily="34" charset="0"/>
              </a:endParaRPr>
            </a:p>
          </p:txBody>
        </p:sp>
        <p:sp>
          <p:nvSpPr>
            <p:cNvPr id="123" name="Freeform: Shape 122">
              <a:extLst>
                <a:ext uri="{FF2B5EF4-FFF2-40B4-BE49-F238E27FC236}">
                  <a16:creationId xmlns:a16="http://schemas.microsoft.com/office/drawing/2014/main" id="{BEB633D3-F386-41CB-85F2-CB850A5EEF32}"/>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124" name="Group 123">
            <a:extLst>
              <a:ext uri="{FF2B5EF4-FFF2-40B4-BE49-F238E27FC236}">
                <a16:creationId xmlns:a16="http://schemas.microsoft.com/office/drawing/2014/main" id="{A43E3CB7-B9DB-46BB-9F5C-6EB21F2E5160}"/>
              </a:ext>
            </a:extLst>
          </p:cNvPr>
          <p:cNvGrpSpPr/>
          <p:nvPr/>
        </p:nvGrpSpPr>
        <p:grpSpPr>
          <a:xfrm>
            <a:off x="8308749" y="4535228"/>
            <a:ext cx="3827118" cy="825308"/>
            <a:chOff x="6324210" y="5109327"/>
            <a:chExt cx="5595548" cy="958096"/>
          </a:xfrm>
        </p:grpSpPr>
        <p:sp>
          <p:nvSpPr>
            <p:cNvPr id="125" name="TextBox 124">
              <a:extLst>
                <a:ext uri="{FF2B5EF4-FFF2-40B4-BE49-F238E27FC236}">
                  <a16:creationId xmlns:a16="http://schemas.microsoft.com/office/drawing/2014/main" id="{860FDF14-97C1-41D6-914F-F74F94B6ACBA}"/>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1N4007 diode</a:t>
              </a:r>
            </a:p>
          </p:txBody>
        </p:sp>
        <p:sp>
          <p:nvSpPr>
            <p:cNvPr id="126" name="TextBox 125">
              <a:extLst>
                <a:ext uri="{FF2B5EF4-FFF2-40B4-BE49-F238E27FC236}">
                  <a16:creationId xmlns:a16="http://schemas.microsoft.com/office/drawing/2014/main" id="{2542D509-1CAC-41AE-93C6-4C4A814493B2}"/>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07</a:t>
              </a:r>
              <a:endParaRPr lang="ko-KR" altLang="en-US" sz="2800" b="1" dirty="0">
                <a:solidFill>
                  <a:schemeClr val="bg1"/>
                </a:solidFill>
                <a:cs typeface="Arial" pitchFamily="34" charset="0"/>
              </a:endParaRPr>
            </a:p>
          </p:txBody>
        </p:sp>
        <p:sp>
          <p:nvSpPr>
            <p:cNvPr id="127" name="Freeform: Shape 126">
              <a:extLst>
                <a:ext uri="{FF2B5EF4-FFF2-40B4-BE49-F238E27FC236}">
                  <a16:creationId xmlns:a16="http://schemas.microsoft.com/office/drawing/2014/main" id="{DDDAF4EC-641F-40B9-B19A-984E46F990D1}"/>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128" name="Group 127">
            <a:extLst>
              <a:ext uri="{FF2B5EF4-FFF2-40B4-BE49-F238E27FC236}">
                <a16:creationId xmlns:a16="http://schemas.microsoft.com/office/drawing/2014/main" id="{CF927ECA-E54D-4C35-A83D-0DE8FBC65623}"/>
              </a:ext>
            </a:extLst>
          </p:cNvPr>
          <p:cNvGrpSpPr/>
          <p:nvPr/>
        </p:nvGrpSpPr>
        <p:grpSpPr>
          <a:xfrm>
            <a:off x="8852944" y="5239021"/>
            <a:ext cx="3827118" cy="825308"/>
            <a:chOff x="6324210" y="5109327"/>
            <a:chExt cx="5595548" cy="958096"/>
          </a:xfrm>
        </p:grpSpPr>
        <p:sp>
          <p:nvSpPr>
            <p:cNvPr id="129" name="TextBox 128">
              <a:extLst>
                <a:ext uri="{FF2B5EF4-FFF2-40B4-BE49-F238E27FC236}">
                  <a16:creationId xmlns:a16="http://schemas.microsoft.com/office/drawing/2014/main" id="{76035A98-57B6-4F37-89AF-8A6891B33DF7}"/>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Push Switch</a:t>
              </a:r>
            </a:p>
          </p:txBody>
        </p:sp>
        <p:sp>
          <p:nvSpPr>
            <p:cNvPr id="130" name="TextBox 129">
              <a:extLst>
                <a:ext uri="{FF2B5EF4-FFF2-40B4-BE49-F238E27FC236}">
                  <a16:creationId xmlns:a16="http://schemas.microsoft.com/office/drawing/2014/main" id="{E1B179D6-8202-4A3E-B472-CE2E8D35D053}"/>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08</a:t>
              </a:r>
              <a:endParaRPr lang="ko-KR" altLang="en-US" sz="2800" b="1" dirty="0">
                <a:solidFill>
                  <a:schemeClr val="bg1"/>
                </a:solidFill>
                <a:cs typeface="Arial" pitchFamily="34" charset="0"/>
              </a:endParaRPr>
            </a:p>
          </p:txBody>
        </p:sp>
        <p:sp>
          <p:nvSpPr>
            <p:cNvPr id="131" name="Freeform: Shape 130">
              <a:extLst>
                <a:ext uri="{FF2B5EF4-FFF2-40B4-BE49-F238E27FC236}">
                  <a16:creationId xmlns:a16="http://schemas.microsoft.com/office/drawing/2014/main" id="{1D033FFC-B033-4042-B9A8-413DE2392B15}"/>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33" name="Group 32">
            <a:extLst>
              <a:ext uri="{FF2B5EF4-FFF2-40B4-BE49-F238E27FC236}">
                <a16:creationId xmlns:a16="http://schemas.microsoft.com/office/drawing/2014/main" id="{5E266CCE-F099-4040-A721-F1F67B57DC05}"/>
              </a:ext>
            </a:extLst>
          </p:cNvPr>
          <p:cNvGrpSpPr/>
          <p:nvPr/>
        </p:nvGrpSpPr>
        <p:grpSpPr>
          <a:xfrm>
            <a:off x="9373669" y="5986136"/>
            <a:ext cx="3827118" cy="825308"/>
            <a:chOff x="6324210" y="5109327"/>
            <a:chExt cx="5595548" cy="958096"/>
          </a:xfrm>
        </p:grpSpPr>
        <p:sp>
          <p:nvSpPr>
            <p:cNvPr id="34" name="TextBox 33">
              <a:extLst>
                <a:ext uri="{FF2B5EF4-FFF2-40B4-BE49-F238E27FC236}">
                  <a16:creationId xmlns:a16="http://schemas.microsoft.com/office/drawing/2014/main" id="{1578039B-2084-4D69-82E0-8EB715607B40}"/>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12V DC supply</a:t>
              </a:r>
            </a:p>
          </p:txBody>
        </p:sp>
        <p:sp>
          <p:nvSpPr>
            <p:cNvPr id="35" name="TextBox 34">
              <a:extLst>
                <a:ext uri="{FF2B5EF4-FFF2-40B4-BE49-F238E27FC236}">
                  <a16:creationId xmlns:a16="http://schemas.microsoft.com/office/drawing/2014/main" id="{3C861070-7B8D-424A-8BD7-786138DD857E}"/>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09</a:t>
              </a:r>
              <a:endParaRPr lang="ko-KR" altLang="en-US" sz="2800" b="1" dirty="0">
                <a:solidFill>
                  <a:schemeClr val="bg1"/>
                </a:solidFill>
                <a:cs typeface="Arial" pitchFamily="34" charset="0"/>
              </a:endParaRPr>
            </a:p>
          </p:txBody>
        </p:sp>
        <p:sp>
          <p:nvSpPr>
            <p:cNvPr id="36" name="Freeform: Shape 35">
              <a:extLst>
                <a:ext uri="{FF2B5EF4-FFF2-40B4-BE49-F238E27FC236}">
                  <a16:creationId xmlns:a16="http://schemas.microsoft.com/office/drawing/2014/main" id="{E98C74E1-A2C7-4323-A08E-4069AE1D5C7A}"/>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37" name="Group 36">
            <a:extLst>
              <a:ext uri="{FF2B5EF4-FFF2-40B4-BE49-F238E27FC236}">
                <a16:creationId xmlns:a16="http://schemas.microsoft.com/office/drawing/2014/main" id="{E9510FB5-2C59-4416-9DA4-675D3F5244B2}"/>
              </a:ext>
            </a:extLst>
          </p:cNvPr>
          <p:cNvGrpSpPr/>
          <p:nvPr/>
        </p:nvGrpSpPr>
        <p:grpSpPr>
          <a:xfrm>
            <a:off x="5189153" y="383403"/>
            <a:ext cx="4002754" cy="815325"/>
            <a:chOff x="4753009" y="790578"/>
            <a:chExt cx="5605115" cy="958096"/>
          </a:xfrm>
        </p:grpSpPr>
        <p:sp>
          <p:nvSpPr>
            <p:cNvPr id="38" name="TextBox 37">
              <a:extLst>
                <a:ext uri="{FF2B5EF4-FFF2-40B4-BE49-F238E27FC236}">
                  <a16:creationId xmlns:a16="http://schemas.microsoft.com/office/drawing/2014/main" id="{8A050BE9-B91B-400D-B7E8-95813883F232}"/>
                </a:ext>
              </a:extLst>
            </p:cNvPr>
            <p:cNvSpPr txBox="1"/>
            <p:nvPr/>
          </p:nvSpPr>
          <p:spPr>
            <a:xfrm>
              <a:off x="5929336" y="1018030"/>
              <a:ext cx="4428788" cy="434005"/>
            </a:xfrm>
            <a:prstGeom prst="rect">
              <a:avLst/>
            </a:prstGeom>
            <a:noFill/>
          </p:spPr>
          <p:txBody>
            <a:bodyPr wrap="square" lIns="108000" rIns="108000" rtlCol="0">
              <a:spAutoFit/>
            </a:bodyPr>
            <a:lstStyle/>
            <a:p>
              <a:pPr eaLnBrk="1" hangingPunct="1"/>
              <a:r>
                <a:rPr lang="en-US" altLang="en-US" b="1" dirty="0">
                  <a:solidFill>
                    <a:schemeClr val="bg1"/>
                  </a:solidFill>
                </a:rPr>
                <a:t>Arduino uno</a:t>
              </a:r>
            </a:p>
          </p:txBody>
        </p:sp>
        <p:sp>
          <p:nvSpPr>
            <p:cNvPr id="39" name="TextBox 38">
              <a:extLst>
                <a:ext uri="{FF2B5EF4-FFF2-40B4-BE49-F238E27FC236}">
                  <a16:creationId xmlns:a16="http://schemas.microsoft.com/office/drawing/2014/main" id="{66DFEC8C-DFE5-4508-8E0F-F8937F203824}"/>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40" name="Freeform: Shape 39">
              <a:extLst>
                <a:ext uri="{FF2B5EF4-FFF2-40B4-BE49-F238E27FC236}">
                  <a16:creationId xmlns:a16="http://schemas.microsoft.com/office/drawing/2014/main" id="{AE732344-6187-421D-AABA-D476225B7C2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pic>
        <p:nvPicPr>
          <p:cNvPr id="41" name="Picture 40">
            <a:extLst>
              <a:ext uri="{FF2B5EF4-FFF2-40B4-BE49-F238E27FC236}">
                <a16:creationId xmlns:a16="http://schemas.microsoft.com/office/drawing/2014/main" id="{93C5FC35-2B4F-4326-83DA-CA4CAA3F8A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1138396" y="130968"/>
            <a:ext cx="927641" cy="815325"/>
          </a:xfrm>
          <a:prstGeom prst="rect">
            <a:avLst/>
          </a:prstGeom>
        </p:spPr>
      </p:pic>
    </p:spTree>
    <p:extLst>
      <p:ext uri="{BB962C8B-B14F-4D97-AF65-F5344CB8AC3E}">
        <p14:creationId xmlns:p14="http://schemas.microsoft.com/office/powerpoint/2010/main" val="2326113477"/>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5660573" y="160809"/>
            <a:ext cx="5691604" cy="1569660"/>
          </a:xfrm>
          <a:prstGeom prst="rect">
            <a:avLst/>
          </a:prstGeom>
        </p:spPr>
        <p:txBody>
          <a:bodyPr wrap="square">
            <a:spAutoFit/>
          </a:bodyPr>
          <a:lstStyle/>
          <a:p>
            <a:r>
              <a:rPr lang="en-US" altLang="ko-KR" sz="4800" b="1" dirty="0">
                <a:solidFill>
                  <a:schemeClr val="bg1"/>
                </a:solidFill>
                <a:latin typeface="Times New Roman" panose="02020603050405020304" pitchFamily="18" charset="0"/>
                <a:cs typeface="Times New Roman" panose="02020603050405020304" pitchFamily="18" charset="0"/>
              </a:rPr>
              <a:t>ARDUINO</a:t>
            </a:r>
          </a:p>
          <a:p>
            <a:r>
              <a:rPr lang="en-US" altLang="ko-KR" sz="4800" b="1" dirty="0">
                <a:solidFill>
                  <a:schemeClr val="bg1"/>
                </a:solidFill>
                <a:latin typeface="Times New Roman" panose="02020603050405020304" pitchFamily="18" charset="0"/>
                <a:cs typeface="Times New Roman" panose="02020603050405020304" pitchFamily="18" charset="0"/>
              </a:rPr>
              <a:t>UNO</a:t>
            </a:r>
            <a:endParaRPr lang="ko-KR" altLang="en-US" sz="4800" dirty="0">
              <a:solidFill>
                <a:schemeClr val="bg1"/>
              </a:solidFill>
              <a:latin typeface="Times New Roman" panose="02020603050405020304" pitchFamily="18" charset="0"/>
              <a:cs typeface="Times New Roman" panose="02020603050405020304" pitchFamily="18" charset="0"/>
            </a:endParaRPr>
          </a:p>
        </p:txBody>
      </p:sp>
      <p:sp>
        <p:nvSpPr>
          <p:cNvPr id="16" name="Picture Placeholder 15">
            <a:extLst>
              <a:ext uri="{FF2B5EF4-FFF2-40B4-BE49-F238E27FC236}">
                <a16:creationId xmlns:a16="http://schemas.microsoft.com/office/drawing/2014/main" id="{1D66B55F-05B8-47E6-83EB-2D5AC8604930}"/>
              </a:ext>
            </a:extLst>
          </p:cNvPr>
          <p:cNvSpPr>
            <a:spLocks noGrp="1"/>
          </p:cNvSpPr>
          <p:nvPr>
            <p:ph type="pic" sz="quarter" idx="11"/>
          </p:nvPr>
        </p:nvSpPr>
        <p:spPr/>
      </p:sp>
      <p:pic>
        <p:nvPicPr>
          <p:cNvPr id="17" name="Picture 16">
            <a:extLst>
              <a:ext uri="{FF2B5EF4-FFF2-40B4-BE49-F238E27FC236}">
                <a16:creationId xmlns:a16="http://schemas.microsoft.com/office/drawing/2014/main" id="{64BC4A46-E1E4-45D1-BEDA-DE0BC1BD9A3C}"/>
              </a:ext>
            </a:extLst>
          </p:cNvPr>
          <p:cNvPicPr>
            <a:picLocks noChangeAspect="1"/>
          </p:cNvPicPr>
          <p:nvPr/>
        </p:nvPicPr>
        <p:blipFill rotWithShape="1">
          <a:blip r:embed="rId2"/>
          <a:srcRect l="409" t="3237" r="1765" b="1683"/>
          <a:stretch/>
        </p:blipFill>
        <p:spPr>
          <a:xfrm>
            <a:off x="1428751" y="1790699"/>
            <a:ext cx="3469914" cy="3419475"/>
          </a:xfrm>
          <a:prstGeom prst="rect">
            <a:avLst/>
          </a:prstGeom>
        </p:spPr>
      </p:pic>
      <p:sp>
        <p:nvSpPr>
          <p:cNvPr id="21" name="TextBox 20">
            <a:extLst>
              <a:ext uri="{FF2B5EF4-FFF2-40B4-BE49-F238E27FC236}">
                <a16:creationId xmlns:a16="http://schemas.microsoft.com/office/drawing/2014/main" id="{CBEFB042-0333-4786-BE06-269826CF0C59}"/>
              </a:ext>
            </a:extLst>
          </p:cNvPr>
          <p:cNvSpPr txBox="1"/>
          <p:nvPr/>
        </p:nvSpPr>
        <p:spPr>
          <a:xfrm>
            <a:off x="5925100" y="1730469"/>
            <a:ext cx="6266900" cy="5016758"/>
          </a:xfrm>
          <a:prstGeom prst="rect">
            <a:avLst/>
          </a:prstGeom>
          <a:noFill/>
        </p:spPr>
        <p:txBody>
          <a:bodyPr wrap="square">
            <a:spAutoFit/>
          </a:bodyPr>
          <a:lstStyle/>
          <a:p>
            <a:pPr algn="just"/>
            <a:r>
              <a:rPr lang="en-IN" sz="2000" dirty="0">
                <a:solidFill>
                  <a:schemeClr val="bg1"/>
                </a:solidFill>
              </a:rPr>
              <a:t>The Arduino Uno is an open-source microcontroller board based on the Microchip ATmega328P microcontroller and developed by Arduino.cc and initially released in 2010. </a:t>
            </a:r>
          </a:p>
          <a:p>
            <a:endParaRPr lang="en-IN" sz="2000" dirty="0">
              <a:solidFill>
                <a:schemeClr val="bg1"/>
              </a:solidFill>
            </a:endParaRPr>
          </a:p>
          <a:p>
            <a:r>
              <a:rPr lang="en-IN" sz="2000" dirty="0">
                <a:solidFill>
                  <a:schemeClr val="bg1"/>
                </a:solidFill>
              </a:rPr>
              <a:t>Availability: Uno R3 webpage</a:t>
            </a:r>
          </a:p>
          <a:p>
            <a:r>
              <a:rPr lang="en-IN" sz="2000" dirty="0">
                <a:solidFill>
                  <a:schemeClr val="bg1"/>
                </a:solidFill>
              </a:rPr>
              <a:t>CPU: Microchip AVR (8-bit); at 16 MHz</a:t>
            </a:r>
          </a:p>
          <a:p>
            <a:r>
              <a:rPr lang="en-IN" sz="2000" dirty="0">
                <a:solidFill>
                  <a:schemeClr val="bg1"/>
                </a:solidFill>
              </a:rPr>
              <a:t>Developer: arduino.cc</a:t>
            </a:r>
          </a:p>
          <a:p>
            <a:r>
              <a:rPr lang="en-IN" sz="2000" dirty="0">
                <a:solidFill>
                  <a:schemeClr val="bg1"/>
                </a:solidFill>
              </a:rPr>
              <a:t>Manufacturer: Many</a:t>
            </a:r>
          </a:p>
          <a:p>
            <a:r>
              <a:rPr lang="en-IN" sz="2000" dirty="0">
                <a:solidFill>
                  <a:schemeClr val="bg1"/>
                </a:solidFill>
              </a:rPr>
              <a:t>Memory: 2 KB SRAM</a:t>
            </a:r>
          </a:p>
          <a:p>
            <a:r>
              <a:rPr lang="en-IN" sz="2000" dirty="0">
                <a:solidFill>
                  <a:schemeClr val="bg1"/>
                </a:solidFill>
              </a:rPr>
              <a:t>Storage: 32 KB Flash; 1 KB EEPROM</a:t>
            </a:r>
          </a:p>
          <a:p>
            <a:endParaRPr lang="en-US" sz="2000" b="0" i="0" dirty="0">
              <a:solidFill>
                <a:schemeClr val="bg1"/>
              </a:solidFill>
              <a:effectLst/>
              <a:latin typeface="Google Sans"/>
            </a:endParaRPr>
          </a:p>
          <a:p>
            <a:pPr algn="just"/>
            <a:r>
              <a:rPr lang="en-US" sz="2000" b="0" i="0" dirty="0">
                <a:solidFill>
                  <a:schemeClr val="bg1"/>
                </a:solidFill>
                <a:effectLst/>
                <a:latin typeface="Google Sans"/>
              </a:rPr>
              <a:t>It has 14 digital input/output pins (of which 6 can be used as PWM outputs), 6 analog inputs, a 16 MHz ceramic resonator, a USB connection, a power jack, an ICSP header and a reset button.</a:t>
            </a:r>
            <a:endParaRPr lang="en-IN" sz="2000" dirty="0">
              <a:solidFill>
                <a:schemeClr val="bg1"/>
              </a:solidFill>
            </a:endParaRPr>
          </a:p>
        </p:txBody>
      </p:sp>
      <p:pic>
        <p:nvPicPr>
          <p:cNvPr id="22" name="Picture 21">
            <a:extLst>
              <a:ext uri="{FF2B5EF4-FFF2-40B4-BE49-F238E27FC236}">
                <a16:creationId xmlns:a16="http://schemas.microsoft.com/office/drawing/2014/main" id="{341CDFFB-ADD7-41C2-AC6D-5EB76406392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41078548"/>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5660573" y="160809"/>
            <a:ext cx="5691604" cy="830997"/>
          </a:xfrm>
          <a:prstGeom prst="rect">
            <a:avLst/>
          </a:prstGeom>
        </p:spPr>
        <p:txBody>
          <a:bodyPr wrap="square">
            <a:spAutoFit/>
          </a:bodyPr>
          <a:lstStyle/>
          <a:p>
            <a:r>
              <a:rPr lang="en-US" altLang="ko-KR" sz="4800" b="1" dirty="0">
                <a:solidFill>
                  <a:schemeClr val="bg1"/>
                </a:solidFill>
                <a:latin typeface="+mj-lt"/>
              </a:rPr>
              <a:t>ESP 32 CAM</a:t>
            </a:r>
          </a:p>
        </p:txBody>
      </p:sp>
      <p:sp>
        <p:nvSpPr>
          <p:cNvPr id="16" name="Picture Placeholder 15">
            <a:extLst>
              <a:ext uri="{FF2B5EF4-FFF2-40B4-BE49-F238E27FC236}">
                <a16:creationId xmlns:a16="http://schemas.microsoft.com/office/drawing/2014/main" id="{1D66B55F-05B8-47E6-83EB-2D5AC8604930}"/>
              </a:ext>
            </a:extLst>
          </p:cNvPr>
          <p:cNvSpPr>
            <a:spLocks noGrp="1"/>
          </p:cNvSpPr>
          <p:nvPr>
            <p:ph type="pic" sz="quarter" idx="11"/>
          </p:nvPr>
        </p:nvSpPr>
        <p:spPr/>
      </p:sp>
      <p:pic>
        <p:nvPicPr>
          <p:cNvPr id="5" name="Picture 4">
            <a:extLst>
              <a:ext uri="{FF2B5EF4-FFF2-40B4-BE49-F238E27FC236}">
                <a16:creationId xmlns:a16="http://schemas.microsoft.com/office/drawing/2014/main" id="{74E9AC54-5D54-40FE-B444-0B4FFA0E51B7}"/>
              </a:ext>
            </a:extLst>
          </p:cNvPr>
          <p:cNvPicPr>
            <a:picLocks noChangeAspect="1"/>
          </p:cNvPicPr>
          <p:nvPr/>
        </p:nvPicPr>
        <p:blipFill>
          <a:blip r:embed="rId2"/>
          <a:stretch>
            <a:fillRect/>
          </a:stretch>
        </p:blipFill>
        <p:spPr>
          <a:xfrm>
            <a:off x="1425312" y="1730469"/>
            <a:ext cx="3457575" cy="3475517"/>
          </a:xfrm>
          <a:prstGeom prst="rect">
            <a:avLst/>
          </a:prstGeom>
        </p:spPr>
      </p:pic>
      <p:sp>
        <p:nvSpPr>
          <p:cNvPr id="8" name="TextBox 7">
            <a:extLst>
              <a:ext uri="{FF2B5EF4-FFF2-40B4-BE49-F238E27FC236}">
                <a16:creationId xmlns:a16="http://schemas.microsoft.com/office/drawing/2014/main" id="{0CA0AE47-8ADF-43A5-9852-AEF4E310FA4F}"/>
              </a:ext>
            </a:extLst>
          </p:cNvPr>
          <p:cNvSpPr txBox="1"/>
          <p:nvPr/>
        </p:nvSpPr>
        <p:spPr>
          <a:xfrm>
            <a:off x="5876925" y="1236420"/>
            <a:ext cx="6315075" cy="5632311"/>
          </a:xfrm>
          <a:prstGeom prst="rect">
            <a:avLst/>
          </a:prstGeom>
          <a:noFill/>
        </p:spPr>
        <p:txBody>
          <a:bodyPr wrap="square">
            <a:spAutoFit/>
          </a:bodyPr>
          <a:lstStyle/>
          <a:p>
            <a:pPr algn="just"/>
            <a:r>
              <a:rPr lang="en-US" sz="2000" b="0" i="0" dirty="0">
                <a:solidFill>
                  <a:schemeClr val="bg1"/>
                </a:solidFill>
                <a:effectLst/>
                <a:latin typeface="Söhne"/>
              </a:rPr>
              <a:t>The ESP32-CAM is a compact development board that combines the power of the ESP32 microcontroller and a camera module, making it a versatile platform for various Internet of Things (IoT) and DIY projects involving image and video processing</a:t>
            </a:r>
          </a:p>
          <a:p>
            <a:pPr algn="ctr" fontAlgn="ctr"/>
            <a:r>
              <a:rPr lang="en-IN" sz="2000" b="1" i="0" dirty="0">
                <a:solidFill>
                  <a:srgbClr val="EBF1FF"/>
                </a:solidFill>
                <a:effectLst/>
                <a:latin typeface="Google Sans"/>
              </a:rPr>
              <a:t>The ESP32-CAM has the following features: </a:t>
            </a:r>
            <a:endParaRPr lang="en-IN" sz="2000" b="1" i="0" dirty="0">
              <a:solidFill>
                <a:srgbClr val="8AB4F8"/>
              </a:solidFill>
              <a:effectLst/>
              <a:latin typeface="Google Sans"/>
            </a:endParaRPr>
          </a:p>
          <a:p>
            <a:pPr algn="l">
              <a:buFont typeface="Arial" panose="020B0604020202020204" pitchFamily="34" charset="0"/>
              <a:buChar char="•"/>
            </a:pPr>
            <a:r>
              <a:rPr lang="en-IN" sz="2000" b="0" i="0" dirty="0" err="1">
                <a:solidFill>
                  <a:srgbClr val="EBF1FF"/>
                </a:solidFill>
                <a:effectLst/>
                <a:latin typeface="Google Sans"/>
              </a:rPr>
              <a:t>WiFi</a:t>
            </a:r>
            <a:r>
              <a:rPr lang="en-IN" sz="2000" b="0" i="0" dirty="0">
                <a:solidFill>
                  <a:srgbClr val="EBF1FF"/>
                </a:solidFill>
                <a:effectLst/>
                <a:latin typeface="Google Sans"/>
              </a:rPr>
              <a:t>, Bluetooth, and low power BLE</a:t>
            </a:r>
          </a:p>
          <a:p>
            <a:pPr algn="l">
              <a:buFont typeface="Arial" panose="020B0604020202020204" pitchFamily="34" charset="0"/>
              <a:buChar char="•"/>
            </a:pPr>
            <a:r>
              <a:rPr lang="en-IN" sz="2000" b="0" i="0" dirty="0">
                <a:solidFill>
                  <a:srgbClr val="EBF1FF"/>
                </a:solidFill>
                <a:effectLst/>
                <a:latin typeface="Google Sans"/>
              </a:rPr>
              <a:t>2 high-performance 32-bit LX6 CPUs</a:t>
            </a:r>
          </a:p>
          <a:p>
            <a:pPr algn="l">
              <a:buFont typeface="Arial" panose="020B0604020202020204" pitchFamily="34" charset="0"/>
              <a:buChar char="•"/>
            </a:pPr>
            <a:r>
              <a:rPr lang="en-IN" sz="2000" b="0" i="0" dirty="0">
                <a:solidFill>
                  <a:srgbClr val="EBF1FF"/>
                </a:solidFill>
                <a:effectLst/>
                <a:latin typeface="Google Sans"/>
              </a:rPr>
              <a:t>2MP video camera</a:t>
            </a:r>
          </a:p>
          <a:p>
            <a:pPr algn="l">
              <a:buFont typeface="Arial" panose="020B0604020202020204" pitchFamily="34" charset="0"/>
              <a:buChar char="•"/>
            </a:pPr>
            <a:r>
              <a:rPr lang="en-IN" sz="2000" b="0" i="0" dirty="0">
                <a:solidFill>
                  <a:srgbClr val="EBF1FF"/>
                </a:solidFill>
                <a:effectLst/>
                <a:latin typeface="Google Sans"/>
              </a:rPr>
              <a:t>microSD card</a:t>
            </a:r>
          </a:p>
          <a:p>
            <a:pPr algn="l">
              <a:buFont typeface="Arial" panose="020B0604020202020204" pitchFamily="34" charset="0"/>
              <a:buChar char="•"/>
            </a:pPr>
            <a:r>
              <a:rPr lang="en-IN" sz="2000" b="0" i="0" dirty="0">
                <a:solidFill>
                  <a:srgbClr val="EBF1FF"/>
                </a:solidFill>
                <a:effectLst/>
                <a:latin typeface="Google Sans"/>
              </a:rPr>
              <a:t>On-board antenna</a:t>
            </a:r>
          </a:p>
          <a:p>
            <a:pPr algn="l">
              <a:buFont typeface="Arial" panose="020B0604020202020204" pitchFamily="34" charset="0"/>
              <a:buChar char="•"/>
            </a:pPr>
            <a:r>
              <a:rPr lang="en-IN" sz="2000" b="0" i="0" dirty="0">
                <a:solidFill>
                  <a:srgbClr val="EBF1FF"/>
                </a:solidFill>
                <a:effectLst/>
                <a:latin typeface="Google Sans"/>
              </a:rPr>
              <a:t>IPEX connector for an external antenna</a:t>
            </a:r>
          </a:p>
          <a:p>
            <a:pPr algn="l">
              <a:buFont typeface="Arial" panose="020B0604020202020204" pitchFamily="34" charset="0"/>
              <a:buChar char="•"/>
            </a:pPr>
            <a:r>
              <a:rPr lang="en-IN" sz="2000" b="0" i="0" dirty="0">
                <a:solidFill>
                  <a:srgbClr val="EBF1FF"/>
                </a:solidFill>
                <a:effectLst/>
                <a:latin typeface="Google Sans"/>
              </a:rPr>
              <a:t>On-board reset button</a:t>
            </a:r>
          </a:p>
          <a:p>
            <a:pPr algn="l">
              <a:buFont typeface="Arial" panose="020B0604020202020204" pitchFamily="34" charset="0"/>
              <a:buChar char="•"/>
            </a:pPr>
            <a:r>
              <a:rPr lang="en-IN" sz="2000" b="0" i="0" dirty="0">
                <a:solidFill>
                  <a:srgbClr val="EBF1FF"/>
                </a:solidFill>
                <a:effectLst/>
                <a:latin typeface="Google Sans"/>
              </a:rPr>
              <a:t>Built-in LED flash lamp</a:t>
            </a:r>
          </a:p>
          <a:p>
            <a:pPr algn="l">
              <a:buFont typeface="Arial" panose="020B0604020202020204" pitchFamily="34" charset="0"/>
              <a:buChar char="•"/>
            </a:pPr>
            <a:r>
              <a:rPr lang="en-IN" sz="2000" b="0" i="0" dirty="0">
                <a:solidFill>
                  <a:srgbClr val="EBF1FF"/>
                </a:solidFill>
                <a:effectLst/>
                <a:latin typeface="Google Sans"/>
              </a:rPr>
              <a:t>Dual-core processor</a:t>
            </a:r>
          </a:p>
          <a:p>
            <a:pPr algn="l">
              <a:buFont typeface="Arial" panose="020B0604020202020204" pitchFamily="34" charset="0"/>
              <a:buChar char="•"/>
            </a:pPr>
            <a:r>
              <a:rPr lang="en-IN" sz="2000" b="0" i="0" dirty="0">
                <a:solidFill>
                  <a:srgbClr val="EBF1FF"/>
                </a:solidFill>
                <a:effectLst/>
                <a:latin typeface="Google Sans"/>
              </a:rPr>
              <a:t>Onboard RAM and program storage</a:t>
            </a:r>
          </a:p>
          <a:p>
            <a:pPr algn="l">
              <a:buFont typeface="Arial" panose="020B0604020202020204" pitchFamily="34" charset="0"/>
              <a:buChar char="•"/>
            </a:pPr>
            <a:r>
              <a:rPr lang="en-IN" sz="2000" b="0" i="0" dirty="0">
                <a:solidFill>
                  <a:srgbClr val="EBF1FF"/>
                </a:solidFill>
                <a:effectLst/>
                <a:latin typeface="Google Sans"/>
              </a:rPr>
              <a:t>External micro SD slot for expansion</a:t>
            </a:r>
          </a:p>
          <a:p>
            <a:pPr algn="l">
              <a:buFont typeface="Arial" panose="020B0604020202020204" pitchFamily="34" charset="0"/>
              <a:buChar char="•"/>
            </a:pPr>
            <a:r>
              <a:rPr lang="en-IN" sz="2000" b="0" i="0" dirty="0">
                <a:solidFill>
                  <a:srgbClr val="EBF1FF"/>
                </a:solidFill>
                <a:effectLst/>
                <a:latin typeface="Google Sans"/>
              </a:rPr>
              <a:t>Wireless radio for Wi-Fi and Bluetooth</a:t>
            </a:r>
          </a:p>
        </p:txBody>
      </p:sp>
      <p:pic>
        <p:nvPicPr>
          <p:cNvPr id="9" name="Picture 8">
            <a:extLst>
              <a:ext uri="{FF2B5EF4-FFF2-40B4-BE49-F238E27FC236}">
                <a16:creationId xmlns:a16="http://schemas.microsoft.com/office/drawing/2014/main" id="{6802BBDE-A64E-42CD-B397-9D3DABF82D5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43841586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4876800" y="160809"/>
            <a:ext cx="5691604" cy="830997"/>
          </a:xfrm>
          <a:prstGeom prst="rect">
            <a:avLst/>
          </a:prstGeom>
        </p:spPr>
        <p:txBody>
          <a:bodyPr wrap="square">
            <a:spAutoFit/>
          </a:bodyPr>
          <a:lstStyle/>
          <a:p>
            <a:pPr eaLnBrk="1" hangingPunct="1"/>
            <a:r>
              <a:rPr lang="en-US" altLang="en-US" sz="4800" b="1" dirty="0">
                <a:solidFill>
                  <a:schemeClr val="bg1"/>
                </a:solidFill>
                <a:latin typeface="Times New Roman" panose="02020603050405020304" pitchFamily="18" charset="0"/>
                <a:cs typeface="Times New Roman" panose="02020603050405020304" pitchFamily="18" charset="0"/>
              </a:rPr>
              <a:t>12V Electronic Lock</a:t>
            </a:r>
          </a:p>
        </p:txBody>
      </p:sp>
      <p:sp>
        <p:nvSpPr>
          <p:cNvPr id="16" name="Picture Placeholder 15">
            <a:extLst>
              <a:ext uri="{FF2B5EF4-FFF2-40B4-BE49-F238E27FC236}">
                <a16:creationId xmlns:a16="http://schemas.microsoft.com/office/drawing/2014/main" id="{1D66B55F-05B8-47E6-83EB-2D5AC8604930}"/>
              </a:ext>
            </a:extLst>
          </p:cNvPr>
          <p:cNvSpPr>
            <a:spLocks noGrp="1"/>
          </p:cNvSpPr>
          <p:nvPr>
            <p:ph type="pic" sz="quarter" idx="11"/>
          </p:nvPr>
        </p:nvSpPr>
        <p:spPr/>
      </p:sp>
      <p:pic>
        <p:nvPicPr>
          <p:cNvPr id="3" name="Picture 2">
            <a:extLst>
              <a:ext uri="{FF2B5EF4-FFF2-40B4-BE49-F238E27FC236}">
                <a16:creationId xmlns:a16="http://schemas.microsoft.com/office/drawing/2014/main" id="{579FBAE4-1F86-4D9E-9519-4F339269501A}"/>
              </a:ext>
            </a:extLst>
          </p:cNvPr>
          <p:cNvPicPr>
            <a:picLocks noChangeAspect="1"/>
          </p:cNvPicPr>
          <p:nvPr/>
        </p:nvPicPr>
        <p:blipFill rotWithShape="1">
          <a:blip r:embed="rId2"/>
          <a:srcRect r="2050"/>
          <a:stretch/>
        </p:blipFill>
        <p:spPr>
          <a:xfrm>
            <a:off x="1387544" y="1767802"/>
            <a:ext cx="3489256" cy="3447709"/>
          </a:xfrm>
          <a:prstGeom prst="rect">
            <a:avLst/>
          </a:prstGeom>
        </p:spPr>
      </p:pic>
      <p:sp>
        <p:nvSpPr>
          <p:cNvPr id="9" name="TextBox 8">
            <a:extLst>
              <a:ext uri="{FF2B5EF4-FFF2-40B4-BE49-F238E27FC236}">
                <a16:creationId xmlns:a16="http://schemas.microsoft.com/office/drawing/2014/main" id="{3F0BA8A9-6067-4447-90FA-F2F2B44C696B}"/>
              </a:ext>
            </a:extLst>
          </p:cNvPr>
          <p:cNvSpPr txBox="1"/>
          <p:nvPr/>
        </p:nvSpPr>
        <p:spPr>
          <a:xfrm>
            <a:off x="5915025" y="2016679"/>
            <a:ext cx="6096000" cy="2554545"/>
          </a:xfrm>
          <a:prstGeom prst="rect">
            <a:avLst/>
          </a:prstGeom>
          <a:noFill/>
        </p:spPr>
        <p:txBody>
          <a:bodyPr wrap="square">
            <a:spAutoFit/>
          </a:bodyPr>
          <a:lstStyle/>
          <a:p>
            <a:pPr algn="just"/>
            <a:br>
              <a:rPr lang="en-US" sz="2000" dirty="0"/>
            </a:br>
            <a:r>
              <a:rPr lang="en-US" sz="2000" b="0" i="0" dirty="0">
                <a:solidFill>
                  <a:schemeClr val="bg1"/>
                </a:solidFill>
                <a:effectLst/>
                <a:latin typeface="Söhne"/>
              </a:rPr>
              <a:t>A solenoid lock, also known as an electric solenoid lock, is an electromechanical device designed to control the locking and unlocking of doors, gates, cabinets, or other physical barriers. It operates based on the principles of electromagnetic attraction and can be found in a variety of applications, from access control systems to industrial machinery.</a:t>
            </a:r>
            <a:endParaRPr lang="en-IN" sz="2000" dirty="0">
              <a:solidFill>
                <a:schemeClr val="bg1"/>
              </a:solidFill>
            </a:endParaRPr>
          </a:p>
        </p:txBody>
      </p:sp>
      <p:pic>
        <p:nvPicPr>
          <p:cNvPr id="10" name="Picture 9">
            <a:extLst>
              <a:ext uri="{FF2B5EF4-FFF2-40B4-BE49-F238E27FC236}">
                <a16:creationId xmlns:a16="http://schemas.microsoft.com/office/drawing/2014/main" id="{CA2309AE-1E7E-4660-AE9A-5533DBD994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268370913"/>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99E1BA5-03D4-4460-AFBE-C51ABB1EA8AD}"/>
              </a:ext>
            </a:extLst>
          </p:cNvPr>
          <p:cNvSpPr txBox="1"/>
          <p:nvPr/>
        </p:nvSpPr>
        <p:spPr>
          <a:xfrm>
            <a:off x="1337610" y="1773447"/>
            <a:ext cx="1767932" cy="338554"/>
          </a:xfrm>
          <a:prstGeom prst="rect">
            <a:avLst/>
          </a:prstGeom>
          <a:noFill/>
        </p:spPr>
        <p:txBody>
          <a:bodyPr wrap="square" rtlCol="0">
            <a:spAutoFit/>
          </a:bodyPr>
          <a:lstStyle/>
          <a:p>
            <a:r>
              <a:rPr lang="en-US" altLang="ko-KR" sz="1600" b="1" dirty="0">
                <a:solidFill>
                  <a:schemeClr val="bg1"/>
                </a:solidFill>
                <a:cs typeface="Arial" pitchFamily="34" charset="0"/>
              </a:rPr>
              <a:t>1N4007 diode</a:t>
            </a:r>
          </a:p>
        </p:txBody>
      </p:sp>
      <p:sp>
        <p:nvSpPr>
          <p:cNvPr id="11" name="TextBox 10">
            <a:extLst>
              <a:ext uri="{FF2B5EF4-FFF2-40B4-BE49-F238E27FC236}">
                <a16:creationId xmlns:a16="http://schemas.microsoft.com/office/drawing/2014/main" id="{5AD03024-51CF-48EB-A851-FE34D901FE69}"/>
              </a:ext>
            </a:extLst>
          </p:cNvPr>
          <p:cNvSpPr txBox="1"/>
          <p:nvPr/>
        </p:nvSpPr>
        <p:spPr>
          <a:xfrm>
            <a:off x="5133190" y="4655701"/>
            <a:ext cx="1767932" cy="584775"/>
          </a:xfrm>
          <a:prstGeom prst="rect">
            <a:avLst/>
          </a:prstGeom>
          <a:noFill/>
        </p:spPr>
        <p:txBody>
          <a:bodyPr wrap="square" rtlCol="0">
            <a:spAutoFit/>
          </a:bodyPr>
          <a:lstStyle/>
          <a:p>
            <a:r>
              <a:rPr lang="en-US" altLang="ko-KR" sz="1600" b="1" dirty="0">
                <a:solidFill>
                  <a:schemeClr val="bg1"/>
                </a:solidFill>
                <a:cs typeface="Arial" pitchFamily="34" charset="0"/>
              </a:rPr>
              <a:t>1k &amp; 10k Resistors</a:t>
            </a:r>
          </a:p>
        </p:txBody>
      </p:sp>
      <p:sp>
        <p:nvSpPr>
          <p:cNvPr id="12" name="TextBox 11">
            <a:extLst>
              <a:ext uri="{FF2B5EF4-FFF2-40B4-BE49-F238E27FC236}">
                <a16:creationId xmlns:a16="http://schemas.microsoft.com/office/drawing/2014/main" id="{3E8E4637-92A3-4A5D-893F-78E7EC06761A}"/>
              </a:ext>
            </a:extLst>
          </p:cNvPr>
          <p:cNvSpPr txBox="1"/>
          <p:nvPr/>
        </p:nvSpPr>
        <p:spPr>
          <a:xfrm>
            <a:off x="6221299" y="3617288"/>
            <a:ext cx="1767932" cy="584775"/>
          </a:xfrm>
          <a:prstGeom prst="rect">
            <a:avLst/>
          </a:prstGeom>
          <a:noFill/>
        </p:spPr>
        <p:txBody>
          <a:bodyPr wrap="square" rtlCol="0">
            <a:spAutoFit/>
          </a:bodyPr>
          <a:lstStyle/>
          <a:p>
            <a:pPr eaLnBrk="1" hangingPunct="1"/>
            <a:r>
              <a:rPr lang="en-US" altLang="en-US" sz="1600" b="1" dirty="0">
                <a:solidFill>
                  <a:schemeClr val="bg1"/>
                </a:solidFill>
              </a:rPr>
              <a:t>TIP122 NPN Transistor</a:t>
            </a:r>
          </a:p>
        </p:txBody>
      </p:sp>
      <p:sp>
        <p:nvSpPr>
          <p:cNvPr id="14" name="TextBox 13">
            <a:extLst>
              <a:ext uri="{FF2B5EF4-FFF2-40B4-BE49-F238E27FC236}">
                <a16:creationId xmlns:a16="http://schemas.microsoft.com/office/drawing/2014/main" id="{5919BAF0-9793-4C73-AAB7-A5D915D25EC4}"/>
              </a:ext>
            </a:extLst>
          </p:cNvPr>
          <p:cNvSpPr txBox="1"/>
          <p:nvPr/>
        </p:nvSpPr>
        <p:spPr>
          <a:xfrm>
            <a:off x="1112302" y="5653391"/>
            <a:ext cx="1767932" cy="338554"/>
          </a:xfrm>
          <a:prstGeom prst="rect">
            <a:avLst/>
          </a:prstGeom>
          <a:noFill/>
        </p:spPr>
        <p:txBody>
          <a:bodyPr wrap="square" rtlCol="0">
            <a:spAutoFit/>
          </a:bodyPr>
          <a:lstStyle/>
          <a:p>
            <a:r>
              <a:rPr lang="en-US" altLang="ko-KR" sz="1600" b="1" dirty="0">
                <a:solidFill>
                  <a:schemeClr val="bg1"/>
                </a:solidFill>
                <a:cs typeface="Arial" pitchFamily="34" charset="0"/>
              </a:rPr>
              <a:t>Push Switch</a:t>
            </a:r>
          </a:p>
        </p:txBody>
      </p:sp>
      <p:sp>
        <p:nvSpPr>
          <p:cNvPr id="15" name="TextBox 14">
            <a:extLst>
              <a:ext uri="{FF2B5EF4-FFF2-40B4-BE49-F238E27FC236}">
                <a16:creationId xmlns:a16="http://schemas.microsoft.com/office/drawing/2014/main" id="{90044479-4587-41A3-97B4-66EC309CAFFB}"/>
              </a:ext>
            </a:extLst>
          </p:cNvPr>
          <p:cNvSpPr txBox="1"/>
          <p:nvPr/>
        </p:nvSpPr>
        <p:spPr>
          <a:xfrm>
            <a:off x="2685908" y="433466"/>
            <a:ext cx="1767932" cy="584775"/>
          </a:xfrm>
          <a:prstGeom prst="rect">
            <a:avLst/>
          </a:prstGeom>
          <a:noFill/>
        </p:spPr>
        <p:txBody>
          <a:bodyPr wrap="square" rtlCol="0">
            <a:spAutoFit/>
          </a:bodyPr>
          <a:lstStyle/>
          <a:p>
            <a:r>
              <a:rPr lang="en-US" altLang="ko-KR" sz="1600" b="1" dirty="0">
                <a:solidFill>
                  <a:schemeClr val="bg1"/>
                </a:solidFill>
                <a:cs typeface="Arial" pitchFamily="34" charset="0"/>
              </a:rPr>
              <a:t>7805 5V regulator</a:t>
            </a:r>
          </a:p>
        </p:txBody>
      </p:sp>
      <p:sp>
        <p:nvSpPr>
          <p:cNvPr id="3" name="Picture Placeholder 2">
            <a:extLst>
              <a:ext uri="{FF2B5EF4-FFF2-40B4-BE49-F238E27FC236}">
                <a16:creationId xmlns:a16="http://schemas.microsoft.com/office/drawing/2014/main" id="{C78902BD-5636-4C23-8CEB-90E9F8262AAA}"/>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1CE4DC96-D327-4B6F-94FA-67F20314F404}"/>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1A02B92B-35D5-4F5D-8789-53594E0F02E6}"/>
              </a:ext>
            </a:extLst>
          </p:cNvPr>
          <p:cNvSpPr>
            <a:spLocks noGrp="1"/>
          </p:cNvSpPr>
          <p:nvPr>
            <p:ph type="pic" sz="quarter" idx="11"/>
          </p:nvPr>
        </p:nvSpPr>
        <p:spPr/>
      </p:sp>
      <p:sp>
        <p:nvSpPr>
          <p:cNvPr id="18" name="Picture Placeholder 17">
            <a:extLst>
              <a:ext uri="{FF2B5EF4-FFF2-40B4-BE49-F238E27FC236}">
                <a16:creationId xmlns:a16="http://schemas.microsoft.com/office/drawing/2014/main" id="{08242A8F-2C16-43E9-AB88-7B623CC78B33}"/>
              </a:ext>
            </a:extLst>
          </p:cNvPr>
          <p:cNvSpPr>
            <a:spLocks noGrp="1"/>
          </p:cNvSpPr>
          <p:nvPr>
            <p:ph type="pic" sz="quarter" idx="12"/>
          </p:nvPr>
        </p:nvSpPr>
        <p:spPr/>
      </p:sp>
      <p:sp>
        <p:nvSpPr>
          <p:cNvPr id="21" name="Picture Placeholder 20">
            <a:extLst>
              <a:ext uri="{FF2B5EF4-FFF2-40B4-BE49-F238E27FC236}">
                <a16:creationId xmlns:a16="http://schemas.microsoft.com/office/drawing/2014/main" id="{B1F3C83A-EB78-4CB1-A82C-73D0DC03BE02}"/>
              </a:ext>
            </a:extLst>
          </p:cNvPr>
          <p:cNvSpPr>
            <a:spLocks noGrp="1"/>
          </p:cNvSpPr>
          <p:nvPr>
            <p:ph type="pic" sz="quarter" idx="15"/>
          </p:nvPr>
        </p:nvSpPr>
        <p:spPr/>
      </p:sp>
      <p:pic>
        <p:nvPicPr>
          <p:cNvPr id="4" name="Picture 3">
            <a:extLst>
              <a:ext uri="{FF2B5EF4-FFF2-40B4-BE49-F238E27FC236}">
                <a16:creationId xmlns:a16="http://schemas.microsoft.com/office/drawing/2014/main" id="{68421388-C6EC-4D00-A3CA-AD423DD92006}"/>
              </a:ext>
            </a:extLst>
          </p:cNvPr>
          <p:cNvPicPr>
            <a:picLocks noChangeAspect="1"/>
          </p:cNvPicPr>
          <p:nvPr/>
        </p:nvPicPr>
        <p:blipFill rotWithShape="1">
          <a:blip r:embed="rId2"/>
          <a:srcRect l="16141" t="6163"/>
          <a:stretch/>
        </p:blipFill>
        <p:spPr>
          <a:xfrm rot="2670852">
            <a:off x="3794321" y="651746"/>
            <a:ext cx="1674126" cy="16983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FFCEA4-51C5-4FBB-8707-1EE29E295107}"/>
              </a:ext>
            </a:extLst>
          </p:cNvPr>
          <p:cNvPicPr>
            <a:picLocks noChangeAspect="1"/>
          </p:cNvPicPr>
          <p:nvPr/>
        </p:nvPicPr>
        <p:blipFill rotWithShape="1">
          <a:blip r:embed="rId3"/>
          <a:srcRect l="7059" t="1619" b="12264"/>
          <a:stretch/>
        </p:blipFill>
        <p:spPr>
          <a:xfrm rot="2813646">
            <a:off x="5103809" y="1959222"/>
            <a:ext cx="1656992" cy="16622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16">
            <a:extLst>
              <a:ext uri="{FF2B5EF4-FFF2-40B4-BE49-F238E27FC236}">
                <a16:creationId xmlns:a16="http://schemas.microsoft.com/office/drawing/2014/main" id="{7BA44238-E454-4FB4-89A4-894F8439AEA3}"/>
              </a:ext>
            </a:extLst>
          </p:cNvPr>
          <p:cNvPicPr>
            <a:picLocks noChangeAspect="1"/>
          </p:cNvPicPr>
          <p:nvPr/>
        </p:nvPicPr>
        <p:blipFill rotWithShape="1">
          <a:blip r:embed="rId4"/>
          <a:srcRect l="8638" r="10212"/>
          <a:stretch/>
        </p:blipFill>
        <p:spPr>
          <a:xfrm rot="18890837">
            <a:off x="2503173" y="1901319"/>
            <a:ext cx="1680905" cy="16957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86E2796F-A84D-4D96-BB14-14CBDE8C8F86}"/>
              </a:ext>
            </a:extLst>
          </p:cNvPr>
          <p:cNvPicPr>
            <a:picLocks noChangeAspect="1"/>
          </p:cNvPicPr>
          <p:nvPr/>
        </p:nvPicPr>
        <p:blipFill rotWithShape="1">
          <a:blip r:embed="rId5"/>
          <a:srcRect l="15113" b="3881"/>
          <a:stretch/>
        </p:blipFill>
        <p:spPr>
          <a:xfrm rot="18906608">
            <a:off x="3814731" y="3249642"/>
            <a:ext cx="1650781" cy="16666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a:extLst>
              <a:ext uri="{FF2B5EF4-FFF2-40B4-BE49-F238E27FC236}">
                <a16:creationId xmlns:a16="http://schemas.microsoft.com/office/drawing/2014/main" id="{9BCE9C5F-5D43-45F9-98D8-AECF8FA0A48C}"/>
              </a:ext>
            </a:extLst>
          </p:cNvPr>
          <p:cNvPicPr>
            <a:picLocks noChangeAspect="1"/>
          </p:cNvPicPr>
          <p:nvPr/>
        </p:nvPicPr>
        <p:blipFill>
          <a:blip r:embed="rId6"/>
          <a:stretch>
            <a:fillRect/>
          </a:stretch>
        </p:blipFill>
        <p:spPr>
          <a:xfrm rot="2804328">
            <a:off x="2456282" y="4510417"/>
            <a:ext cx="1698364" cy="17092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17B1E957-712C-4F8B-82D9-75203D64B6EC}"/>
              </a:ext>
            </a:extLst>
          </p:cNvPr>
          <p:cNvSpPr txBox="1"/>
          <p:nvPr/>
        </p:nvSpPr>
        <p:spPr>
          <a:xfrm>
            <a:off x="6222773" y="355798"/>
            <a:ext cx="6096000" cy="646331"/>
          </a:xfrm>
          <a:prstGeom prst="rect">
            <a:avLst/>
          </a:prstGeom>
          <a:noFill/>
        </p:spPr>
        <p:txBody>
          <a:bodyPr wrap="square">
            <a:spAutoFit/>
          </a:bodyPr>
          <a:lstStyle/>
          <a:p>
            <a:r>
              <a:rPr lang="en-US" altLang="ko-KR" b="1" u="sng" dirty="0">
                <a:solidFill>
                  <a:schemeClr val="bg1"/>
                </a:solidFill>
                <a:cs typeface="Arial" pitchFamily="34" charset="0"/>
              </a:rPr>
              <a:t>7805 5V regulator </a:t>
            </a:r>
            <a:r>
              <a:rPr lang="en-US" altLang="ko-KR" sz="1800" b="1" dirty="0">
                <a:solidFill>
                  <a:schemeClr val="bg1"/>
                </a:solidFill>
                <a:cs typeface="Arial" pitchFamily="34" charset="0"/>
              </a:rPr>
              <a:t>:-</a:t>
            </a:r>
            <a:r>
              <a:rPr lang="en-US" b="0" i="0" dirty="0">
                <a:solidFill>
                  <a:schemeClr val="bg1"/>
                </a:solidFill>
                <a:effectLst/>
                <a:latin typeface="Google Sans"/>
              </a:rPr>
              <a:t>The 7805 is a fixed voltage regulator, which means that it provides a constant output voltage of 5V</a:t>
            </a:r>
            <a:r>
              <a:rPr lang="en-US" b="0" i="0" dirty="0">
                <a:solidFill>
                  <a:srgbClr val="E8EAED"/>
                </a:solidFill>
                <a:effectLst/>
                <a:latin typeface="Google Sans"/>
              </a:rPr>
              <a:t>.</a:t>
            </a:r>
            <a:endParaRPr lang="en-IN" dirty="0"/>
          </a:p>
        </p:txBody>
      </p:sp>
      <p:sp>
        <p:nvSpPr>
          <p:cNvPr id="27" name="TextBox 26">
            <a:extLst>
              <a:ext uri="{FF2B5EF4-FFF2-40B4-BE49-F238E27FC236}">
                <a16:creationId xmlns:a16="http://schemas.microsoft.com/office/drawing/2014/main" id="{7B8C8483-8EDC-4F02-903F-BEDA31DCDDEE}"/>
              </a:ext>
            </a:extLst>
          </p:cNvPr>
          <p:cNvSpPr txBox="1"/>
          <p:nvPr/>
        </p:nvSpPr>
        <p:spPr>
          <a:xfrm>
            <a:off x="6221299" y="978313"/>
            <a:ext cx="6237401" cy="892552"/>
          </a:xfrm>
          <a:prstGeom prst="rect">
            <a:avLst/>
          </a:prstGeom>
          <a:noFill/>
        </p:spPr>
        <p:txBody>
          <a:bodyPr wrap="square">
            <a:spAutoFit/>
          </a:bodyPr>
          <a:lstStyle/>
          <a:p>
            <a:endParaRPr lang="en-US" altLang="en-US" sz="1600" b="1" dirty="0">
              <a:solidFill>
                <a:schemeClr val="bg1"/>
              </a:solidFill>
            </a:endParaRPr>
          </a:p>
          <a:p>
            <a:r>
              <a:rPr lang="en-US" altLang="en-US" sz="1600" b="1" u="sng" dirty="0">
                <a:solidFill>
                  <a:schemeClr val="bg1"/>
                </a:solidFill>
              </a:rPr>
              <a:t>TIP122 NPN Transistor </a:t>
            </a:r>
            <a:r>
              <a:rPr lang="en-US" altLang="en-US" sz="1800" b="1" dirty="0">
                <a:solidFill>
                  <a:schemeClr val="bg1"/>
                </a:solidFill>
              </a:rPr>
              <a:t>:- </a:t>
            </a:r>
            <a:r>
              <a:rPr lang="en-US" b="0" i="0" dirty="0">
                <a:solidFill>
                  <a:srgbClr val="E2EEFF"/>
                </a:solidFill>
                <a:effectLst/>
                <a:latin typeface="Google Sans"/>
              </a:rPr>
              <a:t>designed for standard amplification and low speed switching submissions.</a:t>
            </a:r>
            <a:endParaRPr lang="en-IN" dirty="0"/>
          </a:p>
        </p:txBody>
      </p:sp>
      <p:sp>
        <p:nvSpPr>
          <p:cNvPr id="29" name="TextBox 28">
            <a:extLst>
              <a:ext uri="{FF2B5EF4-FFF2-40B4-BE49-F238E27FC236}">
                <a16:creationId xmlns:a16="http://schemas.microsoft.com/office/drawing/2014/main" id="{35C027EC-C379-42FF-AABD-DEA7ACE57624}"/>
              </a:ext>
            </a:extLst>
          </p:cNvPr>
          <p:cNvSpPr txBox="1"/>
          <p:nvPr/>
        </p:nvSpPr>
        <p:spPr>
          <a:xfrm>
            <a:off x="6156098" y="4578756"/>
            <a:ext cx="6229350" cy="369332"/>
          </a:xfrm>
          <a:prstGeom prst="rect">
            <a:avLst/>
          </a:prstGeom>
          <a:noFill/>
        </p:spPr>
        <p:txBody>
          <a:bodyPr wrap="square">
            <a:spAutoFit/>
          </a:bodyPr>
          <a:lstStyle/>
          <a:p>
            <a:r>
              <a:rPr lang="en-US" altLang="ko-KR" sz="1800" b="1" u="sng" dirty="0">
                <a:solidFill>
                  <a:schemeClr val="bg1"/>
                </a:solidFill>
                <a:cs typeface="Arial" pitchFamily="34" charset="0"/>
              </a:rPr>
              <a:t>1N4007 diode </a:t>
            </a:r>
            <a:r>
              <a:rPr lang="en-US" altLang="ko-KR" sz="1800" b="1" dirty="0">
                <a:solidFill>
                  <a:schemeClr val="bg1"/>
                </a:solidFill>
                <a:cs typeface="Arial" pitchFamily="34" charset="0"/>
              </a:rPr>
              <a:t>:-</a:t>
            </a:r>
            <a:r>
              <a:rPr lang="en-US" altLang="ko-KR" b="1" dirty="0">
                <a:solidFill>
                  <a:schemeClr val="bg1"/>
                </a:solidFill>
                <a:cs typeface="Arial" pitchFamily="34" charset="0"/>
              </a:rPr>
              <a:t> </a:t>
            </a:r>
            <a:r>
              <a:rPr lang="en-US" b="0" i="0" dirty="0">
                <a:solidFill>
                  <a:srgbClr val="E2EEFF"/>
                </a:solidFill>
                <a:effectLst/>
                <a:latin typeface="Google Sans"/>
              </a:rPr>
              <a:t>convert alternating current to direct current</a:t>
            </a:r>
            <a:r>
              <a:rPr lang="en-US" b="0" i="0" dirty="0">
                <a:solidFill>
                  <a:srgbClr val="E8EAED"/>
                </a:solidFill>
                <a:effectLst/>
                <a:latin typeface="Google Sans"/>
              </a:rPr>
              <a:t>.</a:t>
            </a:r>
            <a:endParaRPr lang="en-IN" dirty="0"/>
          </a:p>
        </p:txBody>
      </p:sp>
      <p:sp>
        <p:nvSpPr>
          <p:cNvPr id="31" name="TextBox 30">
            <a:extLst>
              <a:ext uri="{FF2B5EF4-FFF2-40B4-BE49-F238E27FC236}">
                <a16:creationId xmlns:a16="http://schemas.microsoft.com/office/drawing/2014/main" id="{01333F9B-25DB-48E0-95CB-69E8495ACFF4}"/>
              </a:ext>
            </a:extLst>
          </p:cNvPr>
          <p:cNvSpPr txBox="1"/>
          <p:nvPr/>
        </p:nvSpPr>
        <p:spPr>
          <a:xfrm>
            <a:off x="6156098" y="5197799"/>
            <a:ext cx="6229350" cy="461665"/>
          </a:xfrm>
          <a:prstGeom prst="rect">
            <a:avLst/>
          </a:prstGeom>
          <a:noFill/>
        </p:spPr>
        <p:txBody>
          <a:bodyPr wrap="square">
            <a:spAutoFit/>
          </a:bodyPr>
          <a:lstStyle/>
          <a:p>
            <a:r>
              <a:rPr lang="en-US" b="1" i="0" u="sng" dirty="0">
                <a:solidFill>
                  <a:srgbClr val="E8EAED"/>
                </a:solidFill>
                <a:effectLst/>
              </a:rPr>
              <a:t>Resister</a:t>
            </a:r>
            <a:r>
              <a:rPr lang="en-US" sz="2400" b="1" i="0" dirty="0">
                <a:solidFill>
                  <a:srgbClr val="E8EAED"/>
                </a:solidFill>
                <a:effectLst/>
              </a:rPr>
              <a:t> :- </a:t>
            </a:r>
            <a:r>
              <a:rPr lang="en-US" b="0" i="0" dirty="0">
                <a:solidFill>
                  <a:srgbClr val="E8EAED"/>
                </a:solidFill>
                <a:effectLst/>
                <a:latin typeface="Google Sans"/>
              </a:rPr>
              <a:t>Resistor is used </a:t>
            </a:r>
            <a:r>
              <a:rPr lang="en-US" b="0" i="0" dirty="0">
                <a:solidFill>
                  <a:srgbClr val="E2EEFF"/>
                </a:solidFill>
                <a:effectLst/>
                <a:latin typeface="Google Sans"/>
              </a:rPr>
              <a:t>to resistance the flow of current</a:t>
            </a:r>
            <a:endParaRPr lang="en-IN" dirty="0"/>
          </a:p>
        </p:txBody>
      </p:sp>
      <p:sp>
        <p:nvSpPr>
          <p:cNvPr id="33" name="TextBox 32">
            <a:extLst>
              <a:ext uri="{FF2B5EF4-FFF2-40B4-BE49-F238E27FC236}">
                <a16:creationId xmlns:a16="http://schemas.microsoft.com/office/drawing/2014/main" id="{5997F37B-E2AE-4205-ACF9-CCCBD5B1D83F}"/>
              </a:ext>
            </a:extLst>
          </p:cNvPr>
          <p:cNvSpPr txBox="1"/>
          <p:nvPr/>
        </p:nvSpPr>
        <p:spPr>
          <a:xfrm>
            <a:off x="6138522" y="5822668"/>
            <a:ext cx="6229350" cy="923330"/>
          </a:xfrm>
          <a:prstGeom prst="rect">
            <a:avLst/>
          </a:prstGeom>
          <a:noFill/>
        </p:spPr>
        <p:txBody>
          <a:bodyPr wrap="square">
            <a:spAutoFit/>
          </a:bodyPr>
          <a:lstStyle/>
          <a:p>
            <a:r>
              <a:rPr lang="en-US" altLang="ko-KR" sz="1800" b="1" u="sng" dirty="0">
                <a:solidFill>
                  <a:schemeClr val="bg1"/>
                </a:solidFill>
                <a:cs typeface="Arial" pitchFamily="34" charset="0"/>
              </a:rPr>
              <a:t>Push Switch </a:t>
            </a:r>
            <a:r>
              <a:rPr lang="en-US" altLang="ko-KR" sz="1800" b="1" dirty="0">
                <a:solidFill>
                  <a:schemeClr val="bg1"/>
                </a:solidFill>
                <a:cs typeface="Arial" pitchFamily="34" charset="0"/>
              </a:rPr>
              <a:t>:- </a:t>
            </a:r>
            <a:r>
              <a:rPr lang="en-US" b="0" i="0" dirty="0">
                <a:solidFill>
                  <a:srgbClr val="E2EEFF"/>
                </a:solidFill>
                <a:effectLst/>
                <a:latin typeface="Google Sans"/>
              </a:rPr>
              <a:t>to control an electrical circuit in which the operator manually presses a button to actuate an internal switching mechanism</a:t>
            </a:r>
            <a:endParaRPr lang="en-IN" dirty="0"/>
          </a:p>
        </p:txBody>
      </p:sp>
      <p:pic>
        <p:nvPicPr>
          <p:cNvPr id="34" name="Picture 33">
            <a:extLst>
              <a:ext uri="{FF2B5EF4-FFF2-40B4-BE49-F238E27FC236}">
                <a16:creationId xmlns:a16="http://schemas.microsoft.com/office/drawing/2014/main" id="{0E7112B7-F66D-41E5-9B89-60042952DF8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422863897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38447FA9-16F4-40FA-A0B2-CE2D99EE89F1}"/>
              </a:ext>
            </a:extLst>
          </p:cNvPr>
          <p:cNvGrpSpPr/>
          <p:nvPr/>
        </p:nvGrpSpPr>
        <p:grpSpPr>
          <a:xfrm>
            <a:off x="5918776" y="2257853"/>
            <a:ext cx="4768309" cy="1033572"/>
            <a:chOff x="5276743" y="2230161"/>
            <a:chExt cx="5503569" cy="958096"/>
          </a:xfrm>
        </p:grpSpPr>
        <p:sp>
          <p:nvSpPr>
            <p:cNvPr id="108" name="TextBox 107">
              <a:extLst>
                <a:ext uri="{FF2B5EF4-FFF2-40B4-BE49-F238E27FC236}">
                  <a16:creationId xmlns:a16="http://schemas.microsoft.com/office/drawing/2014/main" id="{511ED2F9-0C2E-44C4-97AF-904522FA4A61}"/>
                </a:ext>
              </a:extLst>
            </p:cNvPr>
            <p:cNvSpPr txBox="1"/>
            <p:nvPr/>
          </p:nvSpPr>
          <p:spPr>
            <a:xfrm>
              <a:off x="6351523" y="2492054"/>
              <a:ext cx="4428789" cy="439090"/>
            </a:xfrm>
            <a:prstGeom prst="rect">
              <a:avLst/>
            </a:prstGeom>
            <a:noFill/>
          </p:spPr>
          <p:txBody>
            <a:bodyPr wrap="square" lIns="108000" rIns="108000" rtlCol="0">
              <a:spAutoFit/>
            </a:bodyPr>
            <a:lstStyle/>
            <a:p>
              <a:pPr eaLnBrk="1" hangingPunct="1"/>
              <a:r>
                <a:rPr lang="en-US" altLang="en-US" b="1" dirty="0">
                  <a:solidFill>
                    <a:schemeClr val="bg1"/>
                  </a:solidFill>
                </a:rPr>
                <a:t>C++</a:t>
              </a:r>
            </a:p>
          </p:txBody>
        </p:sp>
        <p:sp>
          <p:nvSpPr>
            <p:cNvPr id="109" name="TextBox 108">
              <a:extLst>
                <a:ext uri="{FF2B5EF4-FFF2-40B4-BE49-F238E27FC236}">
                  <a16:creationId xmlns:a16="http://schemas.microsoft.com/office/drawing/2014/main" id="{D5A4E3C8-FADE-4008-B002-5BD8035D92DB}"/>
                </a:ext>
              </a:extLst>
            </p:cNvPr>
            <p:cNvSpPr txBox="1"/>
            <p:nvPr/>
          </p:nvSpPr>
          <p:spPr>
            <a:xfrm>
              <a:off x="5276743" y="2447599"/>
              <a:ext cx="958096" cy="614841"/>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110" name="Freeform: Shape 109">
              <a:extLst>
                <a:ext uri="{FF2B5EF4-FFF2-40B4-BE49-F238E27FC236}">
                  <a16:creationId xmlns:a16="http://schemas.microsoft.com/office/drawing/2014/main" id="{716594CD-A39E-4A16-80E0-C45D1ADF354E}"/>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sp>
        <p:nvSpPr>
          <p:cNvPr id="119" name="TextBox 118">
            <a:extLst>
              <a:ext uri="{FF2B5EF4-FFF2-40B4-BE49-F238E27FC236}">
                <a16:creationId xmlns:a16="http://schemas.microsoft.com/office/drawing/2014/main" id="{89F71BDC-69A2-4DC0-8F1B-210B425C358A}"/>
              </a:ext>
            </a:extLst>
          </p:cNvPr>
          <p:cNvSpPr txBox="1"/>
          <p:nvPr/>
        </p:nvSpPr>
        <p:spPr>
          <a:xfrm>
            <a:off x="914166" y="727197"/>
            <a:ext cx="3917810" cy="769441"/>
          </a:xfrm>
          <a:prstGeom prst="rect">
            <a:avLst/>
          </a:prstGeom>
          <a:noFill/>
        </p:spPr>
        <p:txBody>
          <a:bodyPr wrap="square" rtlCol="0" anchor="ctr">
            <a:spAutoFit/>
          </a:bodyPr>
          <a:lstStyle/>
          <a:p>
            <a:r>
              <a:rPr lang="en-US" altLang="ko-KR" sz="4400" b="1" dirty="0">
                <a:solidFill>
                  <a:schemeClr val="bg1"/>
                </a:solidFill>
                <a:latin typeface="Times New Roman" panose="02020603050405020304" pitchFamily="18" charset="0"/>
                <a:cs typeface="Times New Roman" panose="02020603050405020304" pitchFamily="18" charset="0"/>
              </a:rPr>
              <a:t>SOFTWARE</a:t>
            </a:r>
          </a:p>
        </p:txBody>
      </p:sp>
      <p:grpSp>
        <p:nvGrpSpPr>
          <p:cNvPr id="37" name="Group 36">
            <a:extLst>
              <a:ext uri="{FF2B5EF4-FFF2-40B4-BE49-F238E27FC236}">
                <a16:creationId xmlns:a16="http://schemas.microsoft.com/office/drawing/2014/main" id="{E9510FB5-2C59-4416-9DA4-675D3F5244B2}"/>
              </a:ext>
            </a:extLst>
          </p:cNvPr>
          <p:cNvGrpSpPr/>
          <p:nvPr/>
        </p:nvGrpSpPr>
        <p:grpSpPr>
          <a:xfrm>
            <a:off x="5358649" y="1068077"/>
            <a:ext cx="5223626" cy="1033572"/>
            <a:chOff x="4753009" y="790578"/>
            <a:chExt cx="5625631" cy="958096"/>
          </a:xfrm>
        </p:grpSpPr>
        <p:sp>
          <p:nvSpPr>
            <p:cNvPr id="38" name="TextBox 37">
              <a:extLst>
                <a:ext uri="{FF2B5EF4-FFF2-40B4-BE49-F238E27FC236}">
                  <a16:creationId xmlns:a16="http://schemas.microsoft.com/office/drawing/2014/main" id="{8A050BE9-B91B-400D-B7E8-95813883F232}"/>
                </a:ext>
              </a:extLst>
            </p:cNvPr>
            <p:cNvSpPr txBox="1"/>
            <p:nvPr/>
          </p:nvSpPr>
          <p:spPr>
            <a:xfrm>
              <a:off x="5949852" y="1018030"/>
              <a:ext cx="4428788" cy="342362"/>
            </a:xfrm>
            <a:prstGeom prst="rect">
              <a:avLst/>
            </a:prstGeom>
            <a:noFill/>
          </p:spPr>
          <p:txBody>
            <a:bodyPr wrap="square" lIns="108000" rIns="108000" rtlCol="0">
              <a:spAutoFit/>
            </a:bodyPr>
            <a:lstStyle/>
            <a:p>
              <a:pPr eaLnBrk="1" hangingPunct="1"/>
              <a:r>
                <a:rPr lang="en-US" altLang="en-US" b="1" dirty="0">
                  <a:solidFill>
                    <a:schemeClr val="bg1"/>
                  </a:solidFill>
                </a:rPr>
                <a:t>ARDUINO IDE 1.8.10</a:t>
              </a:r>
            </a:p>
          </p:txBody>
        </p:sp>
        <p:sp>
          <p:nvSpPr>
            <p:cNvPr id="39" name="TextBox 38">
              <a:extLst>
                <a:ext uri="{FF2B5EF4-FFF2-40B4-BE49-F238E27FC236}">
                  <a16:creationId xmlns:a16="http://schemas.microsoft.com/office/drawing/2014/main" id="{66DFEC8C-DFE5-4508-8E0F-F8937F203824}"/>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40" name="Freeform: Shape 39">
              <a:extLst>
                <a:ext uri="{FF2B5EF4-FFF2-40B4-BE49-F238E27FC236}">
                  <a16:creationId xmlns:a16="http://schemas.microsoft.com/office/drawing/2014/main" id="{AE732344-6187-421D-AABA-D476225B7C2C}"/>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pic>
        <p:nvPicPr>
          <p:cNvPr id="41" name="Picture 40">
            <a:extLst>
              <a:ext uri="{FF2B5EF4-FFF2-40B4-BE49-F238E27FC236}">
                <a16:creationId xmlns:a16="http://schemas.microsoft.com/office/drawing/2014/main" id="{90E6E3DB-0797-4C77-AD98-CC35ECC42A6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1057522" y="110887"/>
            <a:ext cx="927641" cy="815325"/>
          </a:xfrm>
          <a:prstGeom prst="rect">
            <a:avLst/>
          </a:prstGeom>
        </p:spPr>
      </p:pic>
    </p:spTree>
    <p:extLst>
      <p:ext uri="{BB962C8B-B14F-4D97-AF65-F5344CB8AC3E}">
        <p14:creationId xmlns:p14="http://schemas.microsoft.com/office/powerpoint/2010/main" val="405223444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5000625" y="122709"/>
            <a:ext cx="6515100" cy="1569660"/>
          </a:xfrm>
          <a:prstGeom prst="rect">
            <a:avLst/>
          </a:prstGeom>
        </p:spPr>
        <p:txBody>
          <a:bodyPr wrap="square">
            <a:spAutoFit/>
          </a:bodyPr>
          <a:lstStyle/>
          <a:p>
            <a:pPr eaLnBrk="1" hangingPunct="1"/>
            <a:r>
              <a:rPr lang="en-US" altLang="en-US" sz="4800" b="1" dirty="0">
                <a:solidFill>
                  <a:schemeClr val="bg1"/>
                </a:solidFill>
                <a:latin typeface="Times New Roman" panose="02020603050405020304" pitchFamily="18" charset="0"/>
                <a:cs typeface="Times New Roman" panose="02020603050405020304" pitchFamily="18" charset="0"/>
              </a:rPr>
              <a:t>ARDUINO IDE</a:t>
            </a:r>
          </a:p>
          <a:p>
            <a:pPr eaLnBrk="1" hangingPunct="1"/>
            <a:r>
              <a:rPr lang="en-US" altLang="en-US" sz="4800" b="1" dirty="0">
                <a:solidFill>
                  <a:schemeClr val="bg1"/>
                </a:solidFill>
                <a:latin typeface="Times New Roman" panose="02020603050405020304" pitchFamily="18" charset="0"/>
                <a:cs typeface="Times New Roman" panose="02020603050405020304" pitchFamily="18" charset="0"/>
              </a:rPr>
              <a:t>1.8.10</a:t>
            </a:r>
          </a:p>
        </p:txBody>
      </p:sp>
      <p:sp>
        <p:nvSpPr>
          <p:cNvPr id="16" name="Picture Placeholder 15">
            <a:extLst>
              <a:ext uri="{FF2B5EF4-FFF2-40B4-BE49-F238E27FC236}">
                <a16:creationId xmlns:a16="http://schemas.microsoft.com/office/drawing/2014/main" id="{1D66B55F-05B8-47E6-83EB-2D5AC8604930}"/>
              </a:ext>
            </a:extLst>
          </p:cNvPr>
          <p:cNvSpPr>
            <a:spLocks noGrp="1"/>
          </p:cNvSpPr>
          <p:nvPr>
            <p:ph type="pic" sz="quarter" idx="11"/>
          </p:nvPr>
        </p:nvSpPr>
        <p:spPr/>
      </p:sp>
      <p:sp>
        <p:nvSpPr>
          <p:cNvPr id="9" name="TextBox 8">
            <a:extLst>
              <a:ext uri="{FF2B5EF4-FFF2-40B4-BE49-F238E27FC236}">
                <a16:creationId xmlns:a16="http://schemas.microsoft.com/office/drawing/2014/main" id="{3F0BA8A9-6067-4447-90FA-F2F2B44C696B}"/>
              </a:ext>
            </a:extLst>
          </p:cNvPr>
          <p:cNvSpPr txBox="1"/>
          <p:nvPr/>
        </p:nvSpPr>
        <p:spPr>
          <a:xfrm>
            <a:off x="6000749" y="2169078"/>
            <a:ext cx="6191251" cy="1938992"/>
          </a:xfrm>
          <a:prstGeom prst="rect">
            <a:avLst/>
          </a:prstGeom>
          <a:noFill/>
        </p:spPr>
        <p:txBody>
          <a:bodyPr wrap="square">
            <a:spAutoFit/>
          </a:bodyPr>
          <a:lstStyle/>
          <a:p>
            <a:pPr algn="just"/>
            <a:r>
              <a:rPr lang="en-US" sz="2000" b="0" i="0" dirty="0">
                <a:solidFill>
                  <a:schemeClr val="bg1"/>
                </a:solidFill>
                <a:effectLst/>
                <a:latin typeface="Google Sans"/>
              </a:rPr>
              <a:t>The Arduino IDE (Integrated Development Environment) is open-source software that allows users to write and upload code to Arduino boards. It supports the programming languages C and C++. The IDE is suitable for different operating systems such as Windows, Mac OS X, and Linux.</a:t>
            </a:r>
            <a:endParaRPr lang="en-IN" sz="2000" dirty="0">
              <a:solidFill>
                <a:schemeClr val="bg1"/>
              </a:solidFill>
            </a:endParaRPr>
          </a:p>
        </p:txBody>
      </p:sp>
      <p:pic>
        <p:nvPicPr>
          <p:cNvPr id="4" name="Picture 3">
            <a:extLst>
              <a:ext uri="{FF2B5EF4-FFF2-40B4-BE49-F238E27FC236}">
                <a16:creationId xmlns:a16="http://schemas.microsoft.com/office/drawing/2014/main" id="{7D790C0B-68E9-4434-AF2C-689A4B150128}"/>
              </a:ext>
            </a:extLst>
          </p:cNvPr>
          <p:cNvPicPr>
            <a:picLocks noChangeAspect="1"/>
          </p:cNvPicPr>
          <p:nvPr/>
        </p:nvPicPr>
        <p:blipFill>
          <a:blip r:embed="rId2"/>
          <a:stretch>
            <a:fillRect/>
          </a:stretch>
        </p:blipFill>
        <p:spPr>
          <a:xfrm>
            <a:off x="1428750" y="1781175"/>
            <a:ext cx="3438525" cy="3419475"/>
          </a:xfrm>
          <a:prstGeom prst="rect">
            <a:avLst/>
          </a:prstGeom>
        </p:spPr>
      </p:pic>
      <p:pic>
        <p:nvPicPr>
          <p:cNvPr id="8" name="Picture 7">
            <a:extLst>
              <a:ext uri="{FF2B5EF4-FFF2-40B4-BE49-F238E27FC236}">
                <a16:creationId xmlns:a16="http://schemas.microsoft.com/office/drawing/2014/main" id="{7194A4F1-F9B7-4370-8571-31CF1390BD0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51442841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7" name="직사각형 3">
            <a:extLst>
              <a:ext uri="{FF2B5EF4-FFF2-40B4-BE49-F238E27FC236}">
                <a16:creationId xmlns:a16="http://schemas.microsoft.com/office/drawing/2014/main" id="{13083A27-9042-43CC-96E0-E3E3FF8792B5}"/>
              </a:ext>
            </a:extLst>
          </p:cNvPr>
          <p:cNvSpPr/>
          <p:nvPr/>
        </p:nvSpPr>
        <p:spPr>
          <a:xfrm>
            <a:off x="6319421" y="256059"/>
            <a:ext cx="5691604" cy="830997"/>
          </a:xfrm>
          <a:prstGeom prst="rect">
            <a:avLst/>
          </a:prstGeom>
        </p:spPr>
        <p:txBody>
          <a:bodyPr wrap="square">
            <a:spAutoFit/>
          </a:bodyPr>
          <a:lstStyle/>
          <a:p>
            <a:pPr eaLnBrk="1" hangingPunct="1"/>
            <a:r>
              <a:rPr lang="en-US" altLang="en-US" sz="4800" b="1" dirty="0">
                <a:solidFill>
                  <a:schemeClr val="bg1"/>
                </a:solidFill>
                <a:latin typeface="Times New Roman" panose="02020603050405020304" pitchFamily="18" charset="0"/>
                <a:cs typeface="Times New Roman" panose="02020603050405020304" pitchFamily="18" charset="0"/>
              </a:rPr>
              <a:t>C++</a:t>
            </a:r>
          </a:p>
        </p:txBody>
      </p:sp>
      <p:sp>
        <p:nvSpPr>
          <p:cNvPr id="16" name="Picture Placeholder 15">
            <a:extLst>
              <a:ext uri="{FF2B5EF4-FFF2-40B4-BE49-F238E27FC236}">
                <a16:creationId xmlns:a16="http://schemas.microsoft.com/office/drawing/2014/main" id="{1D66B55F-05B8-47E6-83EB-2D5AC8604930}"/>
              </a:ext>
            </a:extLst>
          </p:cNvPr>
          <p:cNvSpPr>
            <a:spLocks noGrp="1"/>
          </p:cNvSpPr>
          <p:nvPr>
            <p:ph type="pic" sz="quarter" idx="11"/>
          </p:nvPr>
        </p:nvSpPr>
        <p:spPr/>
      </p:sp>
      <p:sp>
        <p:nvSpPr>
          <p:cNvPr id="9" name="TextBox 8">
            <a:extLst>
              <a:ext uri="{FF2B5EF4-FFF2-40B4-BE49-F238E27FC236}">
                <a16:creationId xmlns:a16="http://schemas.microsoft.com/office/drawing/2014/main" id="{3F0BA8A9-6067-4447-90FA-F2F2B44C696B}"/>
              </a:ext>
            </a:extLst>
          </p:cNvPr>
          <p:cNvSpPr txBox="1"/>
          <p:nvPr/>
        </p:nvSpPr>
        <p:spPr>
          <a:xfrm>
            <a:off x="5972175" y="2016679"/>
            <a:ext cx="6038850" cy="1323439"/>
          </a:xfrm>
          <a:prstGeom prst="rect">
            <a:avLst/>
          </a:prstGeom>
          <a:noFill/>
        </p:spPr>
        <p:txBody>
          <a:bodyPr wrap="square">
            <a:spAutoFit/>
          </a:bodyPr>
          <a:lstStyle/>
          <a:p>
            <a:pPr algn="just"/>
            <a:br>
              <a:rPr lang="en-US" sz="2000" dirty="0">
                <a:solidFill>
                  <a:schemeClr val="bg1"/>
                </a:solidFill>
              </a:rPr>
            </a:br>
            <a:r>
              <a:rPr lang="en-US" sz="2000" b="0" i="0" dirty="0">
                <a:solidFill>
                  <a:schemeClr val="bg1"/>
                </a:solidFill>
                <a:effectLst/>
                <a:latin typeface="arial" panose="020B0604020202020204" pitchFamily="34" charset="0"/>
              </a:rPr>
              <a:t>C++ is a high-level, general-purpose programming language created by Danish computer scientist Bjarne </a:t>
            </a:r>
            <a:r>
              <a:rPr lang="en-US" sz="2000" b="0" i="0" dirty="0" err="1">
                <a:solidFill>
                  <a:schemeClr val="bg1"/>
                </a:solidFill>
                <a:effectLst/>
                <a:latin typeface="arial" panose="020B0604020202020204" pitchFamily="34" charset="0"/>
              </a:rPr>
              <a:t>Stroustrup</a:t>
            </a:r>
            <a:r>
              <a:rPr lang="en-US" sz="2000" b="0" i="0" dirty="0">
                <a:solidFill>
                  <a:schemeClr val="bg1"/>
                </a:solidFill>
                <a:effectLst/>
                <a:latin typeface="arial" panose="020B0604020202020204" pitchFamily="34" charset="0"/>
              </a:rPr>
              <a:t>.</a:t>
            </a:r>
            <a:endParaRPr lang="en-IN" sz="2000" dirty="0">
              <a:solidFill>
                <a:schemeClr val="bg1"/>
              </a:solidFill>
            </a:endParaRPr>
          </a:p>
        </p:txBody>
      </p:sp>
      <p:pic>
        <p:nvPicPr>
          <p:cNvPr id="4" name="Picture 3">
            <a:extLst>
              <a:ext uri="{FF2B5EF4-FFF2-40B4-BE49-F238E27FC236}">
                <a16:creationId xmlns:a16="http://schemas.microsoft.com/office/drawing/2014/main" id="{FDC69F54-76F6-47AD-8926-2D2974C1EA0F}"/>
              </a:ext>
            </a:extLst>
          </p:cNvPr>
          <p:cNvPicPr>
            <a:picLocks noChangeAspect="1"/>
          </p:cNvPicPr>
          <p:nvPr/>
        </p:nvPicPr>
        <p:blipFill>
          <a:blip r:embed="rId3"/>
          <a:stretch>
            <a:fillRect/>
          </a:stretch>
        </p:blipFill>
        <p:spPr>
          <a:xfrm>
            <a:off x="1409700" y="1781175"/>
            <a:ext cx="3467100" cy="3457575"/>
          </a:xfrm>
          <a:prstGeom prst="rect">
            <a:avLst/>
          </a:prstGeom>
        </p:spPr>
      </p:pic>
      <p:pic>
        <p:nvPicPr>
          <p:cNvPr id="8" name="Picture 7">
            <a:extLst>
              <a:ext uri="{FF2B5EF4-FFF2-40B4-BE49-F238E27FC236}">
                <a16:creationId xmlns:a16="http://schemas.microsoft.com/office/drawing/2014/main" id="{EDD98449-806E-45E3-B861-7497DC2B351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16681444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36256BFA-65B7-4DE5-80D6-3FF837E12B1C}"/>
              </a:ext>
            </a:extLst>
          </p:cNvPr>
          <p:cNvSpPr txBox="1">
            <a:spLocks/>
          </p:cNvSpPr>
          <p:nvPr/>
        </p:nvSpPr>
        <p:spPr>
          <a:xfrm>
            <a:off x="4156794" y="650805"/>
            <a:ext cx="5247182" cy="147122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IN" sz="4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CONCLUSION</a:t>
            </a:r>
            <a:endParaRPr lang="en-US" altLang="ko-KR"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4B52D95D-F1E2-4B04-AC2F-77C4BFA42F72}"/>
              </a:ext>
            </a:extLst>
          </p:cNvPr>
          <p:cNvSpPr txBox="1"/>
          <p:nvPr/>
        </p:nvSpPr>
        <p:spPr>
          <a:xfrm>
            <a:off x="356055" y="3248538"/>
            <a:ext cx="8778420" cy="3108543"/>
          </a:xfrm>
          <a:prstGeom prst="rect">
            <a:avLst/>
          </a:prstGeom>
          <a:noFill/>
        </p:spPr>
        <p:txBody>
          <a:bodyPr wrap="square">
            <a:spAutoFit/>
          </a:bodyPr>
          <a:lstStyle/>
          <a:p>
            <a:pPr algn="just" eaLnBrk="1" hangingPunct="1"/>
            <a:r>
              <a:rPr lang="en-US" altLang="en-US" sz="2800" dirty="0">
                <a:solidFill>
                  <a:schemeClr val="bg1"/>
                </a:solidFill>
              </a:rPr>
              <a:t>In conclusion, the smart door lock system, built using an ESP32-CAM and integrated with a Telegram bot, provides a convenient and secure way to control access to your property. This system combines the power of IoT technology with instant communication through Telegram, enhancing the overall safety and convenience of your home or office.</a:t>
            </a:r>
            <a:endParaRPr lang="en-IN" altLang="en-US" sz="2800" dirty="0">
              <a:solidFill>
                <a:schemeClr val="bg1"/>
              </a:solidFill>
            </a:endParaRPr>
          </a:p>
        </p:txBody>
      </p:sp>
      <p:pic>
        <p:nvPicPr>
          <p:cNvPr id="4" name="Picture 3">
            <a:extLst>
              <a:ext uri="{FF2B5EF4-FFF2-40B4-BE49-F238E27FC236}">
                <a16:creationId xmlns:a16="http://schemas.microsoft.com/office/drawing/2014/main" id="{656877D9-2E05-4B0A-B569-8023319E939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0941774" y="110887"/>
            <a:ext cx="927641" cy="815325"/>
          </a:xfrm>
          <a:prstGeom prst="rect">
            <a:avLst/>
          </a:prstGeom>
        </p:spPr>
      </p:pic>
    </p:spTree>
    <p:extLst>
      <p:ext uri="{BB962C8B-B14F-4D97-AF65-F5344CB8AC3E}">
        <p14:creationId xmlns:p14="http://schemas.microsoft.com/office/powerpoint/2010/main" val="4013498095"/>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13F0C41-DEA6-4EDB-9AA6-F2DC55640468}"/>
              </a:ext>
            </a:extLst>
          </p:cNvPr>
          <p:cNvGrpSpPr/>
          <p:nvPr/>
        </p:nvGrpSpPr>
        <p:grpSpPr>
          <a:xfrm>
            <a:off x="5741881" y="658419"/>
            <a:ext cx="4002754" cy="815325"/>
            <a:chOff x="4753009" y="790578"/>
            <a:chExt cx="5605115" cy="958096"/>
          </a:xfrm>
        </p:grpSpPr>
        <p:sp>
          <p:nvSpPr>
            <p:cNvPr id="104" name="TextBox 103">
              <a:extLst>
                <a:ext uri="{FF2B5EF4-FFF2-40B4-BE49-F238E27FC236}">
                  <a16:creationId xmlns:a16="http://schemas.microsoft.com/office/drawing/2014/main" id="{49C289E7-D2D4-4D0B-A684-650981298A9D}"/>
                </a:ext>
              </a:extLst>
            </p:cNvPr>
            <p:cNvSpPr txBox="1"/>
            <p:nvPr/>
          </p:nvSpPr>
          <p:spPr>
            <a:xfrm>
              <a:off x="5929336" y="1018030"/>
              <a:ext cx="4428788" cy="434005"/>
            </a:xfrm>
            <a:prstGeom prst="rect">
              <a:avLst/>
            </a:prstGeom>
            <a:noFill/>
          </p:spPr>
          <p:txBody>
            <a:bodyPr wrap="square" lIns="108000" rIns="108000" rtlCol="0">
              <a:spAutoFit/>
            </a:bodyPr>
            <a:lstStyle/>
            <a:p>
              <a:pPr eaLnBrk="1" hangingPunct="1"/>
              <a:r>
                <a:rPr lang="en-US" altLang="en-US" b="1" dirty="0">
                  <a:solidFill>
                    <a:schemeClr val="bg1"/>
                  </a:solidFill>
                </a:rPr>
                <a:t>INTRODUCTION</a:t>
              </a:r>
            </a:p>
          </p:txBody>
        </p:sp>
        <p:sp>
          <p:nvSpPr>
            <p:cNvPr id="105" name="TextBox 104">
              <a:extLst>
                <a:ext uri="{FF2B5EF4-FFF2-40B4-BE49-F238E27FC236}">
                  <a16:creationId xmlns:a16="http://schemas.microsoft.com/office/drawing/2014/main" id="{FD7E3934-9C3F-4971-A736-EF751B1DB57A}"/>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106" name="Freeform: Shape 105">
              <a:extLst>
                <a:ext uri="{FF2B5EF4-FFF2-40B4-BE49-F238E27FC236}">
                  <a16:creationId xmlns:a16="http://schemas.microsoft.com/office/drawing/2014/main" id="{CE94D3EF-57C8-4BF0-B1DF-7B8F8C4EE60B}"/>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107" name="Group 106">
            <a:extLst>
              <a:ext uri="{FF2B5EF4-FFF2-40B4-BE49-F238E27FC236}">
                <a16:creationId xmlns:a16="http://schemas.microsoft.com/office/drawing/2014/main" id="{38447FA9-16F4-40FA-A0B2-CE2D99EE89F1}"/>
              </a:ext>
            </a:extLst>
          </p:cNvPr>
          <p:cNvGrpSpPr/>
          <p:nvPr/>
        </p:nvGrpSpPr>
        <p:grpSpPr>
          <a:xfrm>
            <a:off x="6225120" y="1473743"/>
            <a:ext cx="3997188" cy="815325"/>
            <a:chOff x="5276743" y="2230161"/>
            <a:chExt cx="5503569" cy="958096"/>
          </a:xfrm>
        </p:grpSpPr>
        <p:sp>
          <p:nvSpPr>
            <p:cNvPr id="108" name="TextBox 107">
              <a:extLst>
                <a:ext uri="{FF2B5EF4-FFF2-40B4-BE49-F238E27FC236}">
                  <a16:creationId xmlns:a16="http://schemas.microsoft.com/office/drawing/2014/main" id="{511ED2F9-0C2E-44C4-97AF-904522FA4A61}"/>
                </a:ext>
              </a:extLst>
            </p:cNvPr>
            <p:cNvSpPr txBox="1"/>
            <p:nvPr/>
          </p:nvSpPr>
          <p:spPr>
            <a:xfrm>
              <a:off x="6351523" y="2492054"/>
              <a:ext cx="4428789" cy="439090"/>
            </a:xfrm>
            <a:prstGeom prst="rect">
              <a:avLst/>
            </a:prstGeom>
            <a:noFill/>
          </p:spPr>
          <p:txBody>
            <a:bodyPr wrap="square" lIns="108000" rIns="108000" rtlCol="0">
              <a:spAutoFit/>
            </a:bodyPr>
            <a:lstStyle/>
            <a:p>
              <a:pPr eaLnBrk="1" hangingPunct="1"/>
              <a:r>
                <a:rPr lang="en-US" altLang="en-US" b="1" dirty="0">
                  <a:solidFill>
                    <a:schemeClr val="bg1"/>
                  </a:solidFill>
                </a:rPr>
                <a:t>OBJECTIVE</a:t>
              </a:r>
            </a:p>
          </p:txBody>
        </p:sp>
        <p:sp>
          <p:nvSpPr>
            <p:cNvPr id="109" name="TextBox 108">
              <a:extLst>
                <a:ext uri="{FF2B5EF4-FFF2-40B4-BE49-F238E27FC236}">
                  <a16:creationId xmlns:a16="http://schemas.microsoft.com/office/drawing/2014/main" id="{D5A4E3C8-FADE-4008-B002-5BD8035D92DB}"/>
                </a:ext>
              </a:extLst>
            </p:cNvPr>
            <p:cNvSpPr txBox="1"/>
            <p:nvPr/>
          </p:nvSpPr>
          <p:spPr>
            <a:xfrm>
              <a:off x="5276743" y="2447599"/>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110" name="Freeform: Shape 109">
              <a:extLst>
                <a:ext uri="{FF2B5EF4-FFF2-40B4-BE49-F238E27FC236}">
                  <a16:creationId xmlns:a16="http://schemas.microsoft.com/office/drawing/2014/main" id="{716594CD-A39E-4A16-80E0-C45D1ADF354E}"/>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grpSp>
        <p:nvGrpSpPr>
          <p:cNvPr id="111" name="Group 110">
            <a:extLst>
              <a:ext uri="{FF2B5EF4-FFF2-40B4-BE49-F238E27FC236}">
                <a16:creationId xmlns:a16="http://schemas.microsoft.com/office/drawing/2014/main" id="{E429C8F4-EED1-45F5-AE66-EC2AEC691E3F}"/>
              </a:ext>
            </a:extLst>
          </p:cNvPr>
          <p:cNvGrpSpPr/>
          <p:nvPr/>
        </p:nvGrpSpPr>
        <p:grpSpPr>
          <a:xfrm>
            <a:off x="6758083" y="2261148"/>
            <a:ext cx="4164663" cy="821574"/>
            <a:chOff x="5800476" y="3669744"/>
            <a:chExt cx="5571563" cy="958096"/>
          </a:xfrm>
        </p:grpSpPr>
        <p:sp>
          <p:nvSpPr>
            <p:cNvPr id="112" name="TextBox 111">
              <a:extLst>
                <a:ext uri="{FF2B5EF4-FFF2-40B4-BE49-F238E27FC236}">
                  <a16:creationId xmlns:a16="http://schemas.microsoft.com/office/drawing/2014/main" id="{D8C6B504-B1FA-4050-809C-00983253E355}"/>
                </a:ext>
              </a:extLst>
            </p:cNvPr>
            <p:cNvSpPr txBox="1"/>
            <p:nvPr/>
          </p:nvSpPr>
          <p:spPr>
            <a:xfrm>
              <a:off x="6943251" y="3933440"/>
              <a:ext cx="4428788" cy="430704"/>
            </a:xfrm>
            <a:prstGeom prst="rect">
              <a:avLst/>
            </a:prstGeom>
            <a:noFill/>
          </p:spPr>
          <p:txBody>
            <a:bodyPr wrap="square" lIns="108000" rIns="108000" rtlCol="0">
              <a:spAutoFit/>
            </a:bodyPr>
            <a:lstStyle/>
            <a:p>
              <a:pPr eaLnBrk="1" hangingPunct="1"/>
              <a:r>
                <a:rPr lang="en-US" altLang="en-US" b="1" dirty="0">
                  <a:solidFill>
                    <a:schemeClr val="bg1"/>
                  </a:solidFill>
                </a:rPr>
                <a:t>ABSTRACT</a:t>
              </a:r>
            </a:p>
          </p:txBody>
        </p:sp>
        <p:sp>
          <p:nvSpPr>
            <p:cNvPr id="113" name="TextBox 112">
              <a:extLst>
                <a:ext uri="{FF2B5EF4-FFF2-40B4-BE49-F238E27FC236}">
                  <a16:creationId xmlns:a16="http://schemas.microsoft.com/office/drawing/2014/main" id="{B52F05BA-20DA-4342-85E9-5E07AD0683B4}"/>
                </a:ext>
              </a:extLst>
            </p:cNvPr>
            <p:cNvSpPr txBox="1"/>
            <p:nvPr/>
          </p:nvSpPr>
          <p:spPr>
            <a:xfrm>
              <a:off x="5800476" y="3848344"/>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114" name="Freeform: Shape 113">
              <a:extLst>
                <a:ext uri="{FF2B5EF4-FFF2-40B4-BE49-F238E27FC236}">
                  <a16:creationId xmlns:a16="http://schemas.microsoft.com/office/drawing/2014/main" id="{7534E0E8-FEBD-48C3-AA9C-EA9EBFCE7234}"/>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dirty="0"/>
            </a:p>
          </p:txBody>
        </p:sp>
      </p:grpSp>
      <p:grpSp>
        <p:nvGrpSpPr>
          <p:cNvPr id="115" name="Group 114">
            <a:extLst>
              <a:ext uri="{FF2B5EF4-FFF2-40B4-BE49-F238E27FC236}">
                <a16:creationId xmlns:a16="http://schemas.microsoft.com/office/drawing/2014/main" id="{D889F78E-3EE0-4674-8B87-9102AED6B24A}"/>
              </a:ext>
            </a:extLst>
          </p:cNvPr>
          <p:cNvGrpSpPr/>
          <p:nvPr/>
        </p:nvGrpSpPr>
        <p:grpSpPr>
          <a:xfrm>
            <a:off x="7247807" y="3059951"/>
            <a:ext cx="4039421" cy="821574"/>
            <a:chOff x="6324210" y="5109327"/>
            <a:chExt cx="5595548" cy="958096"/>
          </a:xfrm>
        </p:grpSpPr>
        <p:sp>
          <p:nvSpPr>
            <p:cNvPr id="116" name="TextBox 115">
              <a:extLst>
                <a:ext uri="{FF2B5EF4-FFF2-40B4-BE49-F238E27FC236}">
                  <a16:creationId xmlns:a16="http://schemas.microsoft.com/office/drawing/2014/main" id="{30230E9A-24E7-4076-9118-E6DFC44DD9AD}"/>
                </a:ext>
              </a:extLst>
            </p:cNvPr>
            <p:cNvSpPr txBox="1"/>
            <p:nvPr/>
          </p:nvSpPr>
          <p:spPr>
            <a:xfrm>
              <a:off x="7490969" y="5188266"/>
              <a:ext cx="4428789" cy="430704"/>
            </a:xfrm>
            <a:prstGeom prst="rect">
              <a:avLst/>
            </a:prstGeom>
            <a:noFill/>
          </p:spPr>
          <p:txBody>
            <a:bodyPr wrap="square" lIns="108000" rIns="108000" rtlCol="0">
              <a:spAutoFit/>
            </a:bodyPr>
            <a:lstStyle/>
            <a:p>
              <a:r>
                <a:rPr lang="en-US" altLang="ko-KR" b="1" dirty="0">
                  <a:solidFill>
                    <a:schemeClr val="bg1"/>
                  </a:solidFill>
                  <a:cs typeface="Arial" pitchFamily="34" charset="0"/>
                </a:rPr>
                <a:t>BLOCK DIAGRAM</a:t>
              </a:r>
            </a:p>
          </p:txBody>
        </p:sp>
        <p:sp>
          <p:nvSpPr>
            <p:cNvPr id="117" name="TextBox 116">
              <a:extLst>
                <a:ext uri="{FF2B5EF4-FFF2-40B4-BE49-F238E27FC236}">
                  <a16:creationId xmlns:a16="http://schemas.microsoft.com/office/drawing/2014/main" id="{FCF95A00-2C99-487F-B8AE-372ED0B4CE3C}"/>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118" name="Freeform: Shape 117">
              <a:extLst>
                <a:ext uri="{FF2B5EF4-FFF2-40B4-BE49-F238E27FC236}">
                  <a16:creationId xmlns:a16="http://schemas.microsoft.com/office/drawing/2014/main" id="{229E61C9-B4D7-43A1-A00A-2A047C502BD2}"/>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
        <p:nvSpPr>
          <p:cNvPr id="119" name="TextBox 118">
            <a:extLst>
              <a:ext uri="{FF2B5EF4-FFF2-40B4-BE49-F238E27FC236}">
                <a16:creationId xmlns:a16="http://schemas.microsoft.com/office/drawing/2014/main" id="{89F71BDC-69A2-4DC0-8F1B-210B425C358A}"/>
              </a:ext>
            </a:extLst>
          </p:cNvPr>
          <p:cNvSpPr txBox="1"/>
          <p:nvPr/>
        </p:nvSpPr>
        <p:spPr>
          <a:xfrm>
            <a:off x="914166" y="727197"/>
            <a:ext cx="3917810" cy="769441"/>
          </a:xfrm>
          <a:prstGeom prst="rect">
            <a:avLst/>
          </a:prstGeom>
          <a:noFill/>
        </p:spPr>
        <p:txBody>
          <a:bodyPr wrap="square" rtlCol="0" anchor="ctr">
            <a:spAutoFit/>
          </a:bodyPr>
          <a:lstStyle/>
          <a:p>
            <a:r>
              <a:rPr lang="en-US" altLang="ko-KR" sz="4400" b="1" dirty="0">
                <a:solidFill>
                  <a:schemeClr val="bg1"/>
                </a:solidFill>
                <a:latin typeface="Times New Roman" panose="02020603050405020304" pitchFamily="18" charset="0"/>
                <a:cs typeface="Times New Roman" panose="02020603050405020304" pitchFamily="18" charset="0"/>
              </a:rPr>
              <a:t>CONTENT</a:t>
            </a:r>
            <a:endParaRPr lang="ko-KR" altLang="en-US" sz="4400" b="1" dirty="0">
              <a:solidFill>
                <a:schemeClr val="bg1"/>
              </a:solidFill>
              <a:latin typeface="Times New Roman" panose="02020603050405020304" pitchFamily="18" charset="0"/>
              <a:cs typeface="Times New Roman" panose="02020603050405020304" pitchFamily="18" charset="0"/>
            </a:endParaRPr>
          </a:p>
        </p:txBody>
      </p:sp>
      <p:grpSp>
        <p:nvGrpSpPr>
          <p:cNvPr id="120" name="Group 119">
            <a:extLst>
              <a:ext uri="{FF2B5EF4-FFF2-40B4-BE49-F238E27FC236}">
                <a16:creationId xmlns:a16="http://schemas.microsoft.com/office/drawing/2014/main" id="{6AFE16E2-6DC2-41D7-8D09-E74517651E7C}"/>
              </a:ext>
            </a:extLst>
          </p:cNvPr>
          <p:cNvGrpSpPr/>
          <p:nvPr/>
        </p:nvGrpSpPr>
        <p:grpSpPr>
          <a:xfrm>
            <a:off x="7775099" y="3763437"/>
            <a:ext cx="3827118" cy="825308"/>
            <a:chOff x="6324210" y="5109327"/>
            <a:chExt cx="5595548" cy="958096"/>
          </a:xfrm>
        </p:grpSpPr>
        <p:sp>
          <p:nvSpPr>
            <p:cNvPr id="121" name="TextBox 120">
              <a:extLst>
                <a:ext uri="{FF2B5EF4-FFF2-40B4-BE49-F238E27FC236}">
                  <a16:creationId xmlns:a16="http://schemas.microsoft.com/office/drawing/2014/main" id="{040DE9FF-7DDC-40E2-A501-C75EC94A5BB8}"/>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HARDWARE </a:t>
              </a:r>
            </a:p>
          </p:txBody>
        </p:sp>
        <p:sp>
          <p:nvSpPr>
            <p:cNvPr id="122" name="TextBox 121">
              <a:extLst>
                <a:ext uri="{FF2B5EF4-FFF2-40B4-BE49-F238E27FC236}">
                  <a16:creationId xmlns:a16="http://schemas.microsoft.com/office/drawing/2014/main" id="{8645AFA0-6F2A-4482-ABAE-AA513B3400DB}"/>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05</a:t>
              </a:r>
              <a:endParaRPr lang="ko-KR" altLang="en-US" sz="2800" b="1" dirty="0">
                <a:solidFill>
                  <a:schemeClr val="bg1"/>
                </a:solidFill>
                <a:cs typeface="Arial" pitchFamily="34" charset="0"/>
              </a:endParaRPr>
            </a:p>
          </p:txBody>
        </p:sp>
        <p:sp>
          <p:nvSpPr>
            <p:cNvPr id="123" name="Freeform: Shape 122">
              <a:extLst>
                <a:ext uri="{FF2B5EF4-FFF2-40B4-BE49-F238E27FC236}">
                  <a16:creationId xmlns:a16="http://schemas.microsoft.com/office/drawing/2014/main" id="{BEB633D3-F386-41CB-85F2-CB850A5EEF32}"/>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124" name="Group 123">
            <a:extLst>
              <a:ext uri="{FF2B5EF4-FFF2-40B4-BE49-F238E27FC236}">
                <a16:creationId xmlns:a16="http://schemas.microsoft.com/office/drawing/2014/main" id="{A43E3CB7-B9DB-46BB-9F5C-6EB21F2E5160}"/>
              </a:ext>
            </a:extLst>
          </p:cNvPr>
          <p:cNvGrpSpPr/>
          <p:nvPr/>
        </p:nvGrpSpPr>
        <p:grpSpPr>
          <a:xfrm>
            <a:off x="8308749" y="4535228"/>
            <a:ext cx="3827118" cy="825308"/>
            <a:chOff x="6324210" y="5109327"/>
            <a:chExt cx="5595548" cy="958096"/>
          </a:xfrm>
        </p:grpSpPr>
        <p:sp>
          <p:nvSpPr>
            <p:cNvPr id="125" name="TextBox 124">
              <a:extLst>
                <a:ext uri="{FF2B5EF4-FFF2-40B4-BE49-F238E27FC236}">
                  <a16:creationId xmlns:a16="http://schemas.microsoft.com/office/drawing/2014/main" id="{860FDF14-97C1-41D6-914F-F74F94B6ACBA}"/>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SOFTWARE </a:t>
              </a:r>
            </a:p>
          </p:txBody>
        </p:sp>
        <p:sp>
          <p:nvSpPr>
            <p:cNvPr id="126" name="TextBox 125">
              <a:extLst>
                <a:ext uri="{FF2B5EF4-FFF2-40B4-BE49-F238E27FC236}">
                  <a16:creationId xmlns:a16="http://schemas.microsoft.com/office/drawing/2014/main" id="{2542D509-1CAC-41AE-93C6-4C4A814493B2}"/>
                </a:ext>
              </a:extLst>
            </p:cNvPr>
            <p:cNvSpPr txBox="1"/>
            <p:nvPr/>
          </p:nvSpPr>
          <p:spPr>
            <a:xfrm>
              <a:off x="6324210" y="5326765"/>
              <a:ext cx="958096" cy="607404"/>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06</a:t>
              </a:r>
              <a:endParaRPr lang="ko-KR" altLang="en-US" sz="2800" b="1" dirty="0">
                <a:solidFill>
                  <a:schemeClr val="bg1"/>
                </a:solidFill>
                <a:cs typeface="Arial" pitchFamily="34" charset="0"/>
              </a:endParaRPr>
            </a:p>
          </p:txBody>
        </p:sp>
        <p:sp>
          <p:nvSpPr>
            <p:cNvPr id="127" name="Freeform: Shape 126">
              <a:extLst>
                <a:ext uri="{FF2B5EF4-FFF2-40B4-BE49-F238E27FC236}">
                  <a16:creationId xmlns:a16="http://schemas.microsoft.com/office/drawing/2014/main" id="{DDDAF4EC-641F-40B9-B19A-984E46F990D1}"/>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128" name="Group 127">
            <a:extLst>
              <a:ext uri="{FF2B5EF4-FFF2-40B4-BE49-F238E27FC236}">
                <a16:creationId xmlns:a16="http://schemas.microsoft.com/office/drawing/2014/main" id="{CF927ECA-E54D-4C35-A83D-0DE8FBC65623}"/>
              </a:ext>
            </a:extLst>
          </p:cNvPr>
          <p:cNvGrpSpPr/>
          <p:nvPr/>
        </p:nvGrpSpPr>
        <p:grpSpPr>
          <a:xfrm>
            <a:off x="8852944" y="5239021"/>
            <a:ext cx="3827118" cy="825308"/>
            <a:chOff x="6324210" y="5109327"/>
            <a:chExt cx="5595548" cy="958096"/>
          </a:xfrm>
        </p:grpSpPr>
        <p:sp>
          <p:nvSpPr>
            <p:cNvPr id="129" name="TextBox 128">
              <a:extLst>
                <a:ext uri="{FF2B5EF4-FFF2-40B4-BE49-F238E27FC236}">
                  <a16:creationId xmlns:a16="http://schemas.microsoft.com/office/drawing/2014/main" id="{76035A98-57B6-4F37-89AF-8A6891B33DF7}"/>
                </a:ext>
              </a:extLst>
            </p:cNvPr>
            <p:cNvSpPr txBox="1"/>
            <p:nvPr/>
          </p:nvSpPr>
          <p:spPr>
            <a:xfrm>
              <a:off x="7490969" y="5188266"/>
              <a:ext cx="4428789" cy="428756"/>
            </a:xfrm>
            <a:prstGeom prst="rect">
              <a:avLst/>
            </a:prstGeom>
            <a:noFill/>
          </p:spPr>
          <p:txBody>
            <a:bodyPr wrap="square" lIns="108000" rIns="108000" rtlCol="0">
              <a:spAutoFit/>
            </a:bodyPr>
            <a:lstStyle/>
            <a:p>
              <a:r>
                <a:rPr lang="en-US" altLang="ko-KR" b="1" dirty="0">
                  <a:solidFill>
                    <a:schemeClr val="bg1"/>
                  </a:solidFill>
                  <a:cs typeface="Arial" pitchFamily="34" charset="0"/>
                </a:rPr>
                <a:t>CONCLUSION</a:t>
              </a:r>
            </a:p>
          </p:txBody>
        </p:sp>
        <p:sp>
          <p:nvSpPr>
            <p:cNvPr id="130" name="TextBox 129">
              <a:extLst>
                <a:ext uri="{FF2B5EF4-FFF2-40B4-BE49-F238E27FC236}">
                  <a16:creationId xmlns:a16="http://schemas.microsoft.com/office/drawing/2014/main" id="{E1B179D6-8202-4A3E-B472-CE2E8D35D053}"/>
                </a:ext>
              </a:extLst>
            </p:cNvPr>
            <p:cNvSpPr txBox="1"/>
            <p:nvPr/>
          </p:nvSpPr>
          <p:spPr>
            <a:xfrm>
              <a:off x="6324210" y="5326765"/>
              <a:ext cx="958096" cy="607403"/>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07</a:t>
              </a:r>
              <a:endParaRPr lang="ko-KR" altLang="en-US" sz="2800" b="1" dirty="0">
                <a:solidFill>
                  <a:schemeClr val="bg1"/>
                </a:solidFill>
                <a:cs typeface="Arial" pitchFamily="34" charset="0"/>
              </a:endParaRPr>
            </a:p>
          </p:txBody>
        </p:sp>
        <p:sp>
          <p:nvSpPr>
            <p:cNvPr id="131" name="Freeform: Shape 130">
              <a:extLst>
                <a:ext uri="{FF2B5EF4-FFF2-40B4-BE49-F238E27FC236}">
                  <a16:creationId xmlns:a16="http://schemas.microsoft.com/office/drawing/2014/main" id="{1D033FFC-B033-4042-B9A8-413DE2392B15}"/>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pic>
        <p:nvPicPr>
          <p:cNvPr id="132" name="Picture 131">
            <a:extLst>
              <a:ext uri="{FF2B5EF4-FFF2-40B4-BE49-F238E27FC236}">
                <a16:creationId xmlns:a16="http://schemas.microsoft.com/office/drawing/2014/main" id="{7E0AE9AD-E5BA-4A5F-93CB-9BC552F96FA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1150119" y="140847"/>
            <a:ext cx="927641" cy="815325"/>
          </a:xfrm>
          <a:prstGeom prst="rect">
            <a:avLst/>
          </a:prstGeom>
        </p:spPr>
      </p:pic>
    </p:spTree>
    <p:extLst>
      <p:ext uri="{BB962C8B-B14F-4D97-AF65-F5344CB8AC3E}">
        <p14:creationId xmlns:p14="http://schemas.microsoft.com/office/powerpoint/2010/main" val="2797910679"/>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latin typeface="Times New Roman" panose="02020603050405020304" pitchFamily="18" charset="0"/>
                <a:cs typeface="Times New Roman" panose="02020603050405020304" pitchFamily="18" charset="0"/>
              </a:rPr>
              <a:t>REFERENCE</a:t>
            </a:r>
          </a:p>
        </p:txBody>
      </p:sp>
      <p:pic>
        <p:nvPicPr>
          <p:cNvPr id="4" name="Picture 3">
            <a:extLst>
              <a:ext uri="{FF2B5EF4-FFF2-40B4-BE49-F238E27FC236}">
                <a16:creationId xmlns:a16="http://schemas.microsoft.com/office/drawing/2014/main" id="{0FBFC9A8-048C-4C2A-8D8B-FA1D5BD3711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
        <p:nvSpPr>
          <p:cNvPr id="8" name="TextBox 7">
            <a:extLst>
              <a:ext uri="{FF2B5EF4-FFF2-40B4-BE49-F238E27FC236}">
                <a16:creationId xmlns:a16="http://schemas.microsoft.com/office/drawing/2014/main" id="{0A8A55D0-3BC0-424C-B573-1763577AD0D6}"/>
              </a:ext>
            </a:extLst>
          </p:cNvPr>
          <p:cNvSpPr txBox="1"/>
          <p:nvPr/>
        </p:nvSpPr>
        <p:spPr>
          <a:xfrm>
            <a:off x="323530" y="1446834"/>
            <a:ext cx="11690992" cy="5782609"/>
          </a:xfrm>
          <a:prstGeom prst="rect">
            <a:avLst/>
          </a:prstGeom>
          <a:noFill/>
        </p:spPr>
        <p:txBody>
          <a:bodyPr wrap="square">
            <a:spAutoFit/>
          </a:bodyPr>
          <a:lstStyle/>
          <a:p>
            <a:pPr algn="just"/>
            <a:r>
              <a:rPr lang="en-US" dirty="0">
                <a:solidFill>
                  <a:schemeClr val="bg1"/>
                </a:solidFill>
              </a:rPr>
              <a:t>References for smart door lock systems can be a great source of information and guidance for designing and implementing such systems. Here are some academic papers and resources related to smart door locks:</a:t>
            </a:r>
          </a:p>
          <a:p>
            <a:pPr algn="just"/>
            <a:endParaRPr lang="en-US" dirty="0">
              <a:solidFill>
                <a:schemeClr val="bg1"/>
              </a:solidFill>
            </a:endParaRPr>
          </a:p>
          <a:p>
            <a:pPr algn="just">
              <a:lnSpc>
                <a:spcPct val="107000"/>
              </a:lnSpc>
              <a:spcAft>
                <a:spcPts val="800"/>
              </a:spcAft>
            </a:pPr>
            <a:r>
              <a:rPr lang="en-IN"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"A Smart Door Lock System for the Internet of Things with Improved Security"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Author: Yohan Noh, et al.</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Published in: IEEE Transactions on Consumer Electronics, 2015.</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This paper discusses a smart door lock system for the Internet of Things (IoT) and focuses on improving its security.</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a:t>
            </a:r>
            <a:r>
              <a:rPr lang="en-IN" sz="1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"Smart Door Lock System for Smart Home Security Using IoT"</a:t>
            </a: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Author: Samina </a:t>
            </a:r>
            <a:r>
              <a:rPr lang="en-IN" sz="18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Shaheen</a:t>
            </a: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et al.</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Published in: 2020 IEEE International Conference on Informatics, IoT, and Enabling Technologies (</a:t>
            </a:r>
            <a:r>
              <a:rPr lang="en-IN" sz="18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ICIoT</a:t>
            </a: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 This paper explores a smart door lock system for smart home security, integrating it with the Internet of Things (IoT).</a:t>
            </a:r>
          </a:p>
          <a:p>
            <a:pPr algn="just">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These references cover a range of topics related to smart door lock systems, including security, authentication methods, and IoT integration. You can explore these papers to gain a deeper understanding of the subject and find relevant information for your own smart door lock project.</a:t>
            </a: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2083423056"/>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colorTemperature colorTemp="112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222262"/>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9E2714A-BE29-4E83-A155-D5802C472B0A}"/>
              </a:ext>
            </a:extLst>
          </p:cNvPr>
          <p:cNvSpPr txBox="1"/>
          <p:nvPr/>
        </p:nvSpPr>
        <p:spPr>
          <a:xfrm>
            <a:off x="0" y="2554064"/>
            <a:ext cx="12192000" cy="1446550"/>
          </a:xfrm>
          <a:prstGeom prst="rect">
            <a:avLst/>
          </a:prstGeom>
          <a:noFill/>
        </p:spPr>
        <p:txBody>
          <a:bodyPr wrap="square" rtlCol="0" anchor="ctr">
            <a:spAutoFit/>
          </a:bodyPr>
          <a:lstStyle/>
          <a:p>
            <a:pPr algn="ctr"/>
            <a:r>
              <a:rPr lang="en-US" altLang="ko-KR" sz="8800" b="1" dirty="0">
                <a:solidFill>
                  <a:schemeClr val="accent1">
                    <a:lumMod val="20000"/>
                    <a:lumOff val="80000"/>
                  </a:schemeClr>
                </a:solidFill>
                <a:latin typeface="Times New Roman" panose="02020603050405020304" pitchFamily="18" charset="0"/>
                <a:cs typeface="Times New Roman" panose="02020603050405020304" pitchFamily="18" charset="0"/>
              </a:rPr>
              <a:t>THANK YOU</a:t>
            </a:r>
            <a:endParaRPr lang="ko-KR" altLang="en-US" sz="8800" b="1" dirty="0">
              <a:solidFill>
                <a:schemeClr val="accent1">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1158067"/>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36256BFA-65B7-4DE5-80D6-3FF837E12B1C}"/>
              </a:ext>
            </a:extLst>
          </p:cNvPr>
          <p:cNvSpPr txBox="1">
            <a:spLocks/>
          </p:cNvSpPr>
          <p:nvPr/>
        </p:nvSpPr>
        <p:spPr>
          <a:xfrm>
            <a:off x="4156794" y="650805"/>
            <a:ext cx="5247182" cy="147122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IN" sz="4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INTRODUCTION</a:t>
            </a:r>
            <a:endParaRPr lang="en-US" altLang="ko-KR"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4B52D95D-F1E2-4B04-AC2F-77C4BFA42F72}"/>
              </a:ext>
            </a:extLst>
          </p:cNvPr>
          <p:cNvSpPr txBox="1"/>
          <p:nvPr/>
        </p:nvSpPr>
        <p:spPr>
          <a:xfrm>
            <a:off x="356055" y="3248539"/>
            <a:ext cx="9047921" cy="3296736"/>
          </a:xfrm>
          <a:prstGeom prst="rect">
            <a:avLst/>
          </a:prstGeom>
          <a:noFill/>
        </p:spPr>
        <p:txBody>
          <a:bodyPr wrap="square">
            <a:spAutoFit/>
          </a:bodyPr>
          <a:lstStyle/>
          <a:p>
            <a:pPr algn="just">
              <a:lnSpc>
                <a:spcPct val="107000"/>
              </a:lnSpc>
              <a:spcAft>
                <a:spcPts val="800"/>
              </a:spcAft>
            </a:pPr>
            <a:r>
              <a:rPr lang="en-IN"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 smart door lock system using an ESP32-CAM and a Telegram bot is a modern and secure way to enhance the security and convenience of your home or office. This system allows you to remotely control and monitor access to your property using a combination of hardware and software. In this introduction, we will provide an overview of the components and functionalities of such a system</a:t>
            </a:r>
            <a:r>
              <a:rPr lang="en-IN" sz="2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A722A74-CDFE-4B7B-8E63-A54FA763F6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1150119" y="140847"/>
            <a:ext cx="927641" cy="815325"/>
          </a:xfrm>
          <a:prstGeom prst="rect">
            <a:avLst/>
          </a:prstGeom>
        </p:spPr>
      </p:pic>
    </p:spTree>
    <p:extLst>
      <p:ext uri="{BB962C8B-B14F-4D97-AF65-F5344CB8AC3E}">
        <p14:creationId xmlns:p14="http://schemas.microsoft.com/office/powerpoint/2010/main" val="417915349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82DE3E-55EA-48D0-8F0B-80B35EC8DD89}"/>
              </a:ext>
            </a:extLst>
          </p:cNvPr>
          <p:cNvSpPr>
            <a:spLocks noGrp="1"/>
          </p:cNvSpPr>
          <p:nvPr>
            <p:ph type="body" sz="quarter" idx="10"/>
          </p:nvPr>
        </p:nvSpPr>
        <p:spPr>
          <a:xfrm>
            <a:off x="309401" y="271413"/>
            <a:ext cx="11573197" cy="724247"/>
          </a:xfrm>
        </p:spPr>
        <p:txBody>
          <a:bodyPr/>
          <a:lstStyle/>
          <a:p>
            <a:r>
              <a:rPr lang="en-US" altLang="en-US" b="1" dirty="0">
                <a:latin typeface="Times New Roman" panose="02020603050405020304" pitchFamily="18" charset="0"/>
                <a:cs typeface="Times New Roman" panose="02020603050405020304" pitchFamily="18" charset="0"/>
              </a:rPr>
              <a:t>OBJECTIVES</a:t>
            </a:r>
            <a:endParaRPr lang="en-IN"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47E07EC-166D-4E43-811B-DCDC82C77EE4}"/>
              </a:ext>
            </a:extLst>
          </p:cNvPr>
          <p:cNvSpPr txBox="1"/>
          <p:nvPr/>
        </p:nvSpPr>
        <p:spPr>
          <a:xfrm>
            <a:off x="757237" y="1504206"/>
            <a:ext cx="10882313" cy="5262979"/>
          </a:xfrm>
          <a:prstGeom prst="rect">
            <a:avLst/>
          </a:prstGeom>
          <a:noFill/>
        </p:spPr>
        <p:txBody>
          <a:bodyPr wrap="square">
            <a:spAutoFit/>
          </a:bodyPr>
          <a:lstStyle/>
          <a:p>
            <a:pPr eaLnBrk="1" fontAlgn="auto" hangingPunct="1">
              <a:buFont typeface="Wingdings" panose="05000000000000000000" pitchFamily="2" charset="2"/>
              <a:buChar char="v"/>
              <a:defRPr/>
            </a:pPr>
            <a:r>
              <a:rPr lang="en-US" altLang="en-US" sz="2400" dirty="0">
                <a:solidFill>
                  <a:schemeClr val="bg1"/>
                </a:solidFill>
              </a:rPr>
              <a:t>A smart door lock is a technological advancement over traditional door locks, designed to provide enhanced security, convenience, and remote control capabilities. The specific features and functionalities of a smart door lock can vary depending on the manufacturer and model, but here are some common components and functionalities you might find in a smart door lock:</a:t>
            </a:r>
          </a:p>
          <a:p>
            <a:pPr eaLnBrk="1" fontAlgn="auto" hangingPunct="1">
              <a:defRPr/>
            </a:pPr>
            <a:endParaRPr lang="en-US" altLang="en-US" sz="2400" dirty="0">
              <a:solidFill>
                <a:schemeClr val="bg1"/>
              </a:solidFill>
            </a:endParaRPr>
          </a:p>
          <a:p>
            <a:pPr marL="457200" indent="-457200" algn="just" eaLnBrk="1" fontAlgn="auto" hangingPunct="1">
              <a:buFont typeface="+mj-lt"/>
              <a:buAutoNum type="arabicPeriod"/>
              <a:defRPr/>
            </a:pPr>
            <a:r>
              <a:rPr lang="en-US" altLang="en-US" sz="2400" b="1" u="sng" dirty="0">
                <a:solidFill>
                  <a:schemeClr val="bg1"/>
                </a:solidFill>
              </a:rPr>
              <a:t>Remote Access: </a:t>
            </a:r>
            <a:r>
              <a:rPr lang="en-US" altLang="en-US" sz="2400" dirty="0">
                <a:solidFill>
                  <a:schemeClr val="bg1"/>
                </a:solidFill>
              </a:rPr>
              <a:t>Smart door locks allow users to control and monitor their locks remotely using smartphones or other connected devices.</a:t>
            </a:r>
          </a:p>
          <a:p>
            <a:pPr marL="457200" indent="-457200" algn="just" eaLnBrk="1" fontAlgn="auto" hangingPunct="1">
              <a:buFont typeface="+mj-lt"/>
              <a:buAutoNum type="arabicPeriod"/>
              <a:defRPr/>
            </a:pPr>
            <a:endParaRPr lang="en-US" altLang="en-US" sz="2400" dirty="0">
              <a:solidFill>
                <a:schemeClr val="bg1"/>
              </a:solidFill>
            </a:endParaRPr>
          </a:p>
          <a:p>
            <a:pPr marL="457200" indent="-457200" algn="just" eaLnBrk="1" fontAlgn="auto" hangingPunct="1">
              <a:buFont typeface="+mj-lt"/>
              <a:buAutoNum type="arabicPeriod"/>
              <a:defRPr/>
            </a:pPr>
            <a:r>
              <a:rPr lang="en-US" altLang="en-US" sz="2400" b="1" u="sng" dirty="0">
                <a:solidFill>
                  <a:schemeClr val="bg1"/>
                </a:solidFill>
              </a:rPr>
              <a:t>Keyless Entry: </a:t>
            </a:r>
            <a:r>
              <a:rPr lang="en-US" altLang="en-US" sz="2400" dirty="0">
                <a:solidFill>
                  <a:schemeClr val="bg1"/>
                </a:solidFill>
              </a:rPr>
              <a:t>These locks offer keyless entry options such as PIN codes, fingerprint recognition, RFID cards, or mobile app unlocking.</a:t>
            </a:r>
          </a:p>
          <a:p>
            <a:pPr marL="457200" indent="-457200" algn="just" eaLnBrk="1" fontAlgn="auto" hangingPunct="1">
              <a:buFont typeface="+mj-lt"/>
              <a:buAutoNum type="arabicPeriod"/>
              <a:defRPr/>
            </a:pPr>
            <a:endParaRPr lang="en-US" altLang="en-US" sz="2400" dirty="0">
              <a:solidFill>
                <a:schemeClr val="bg1"/>
              </a:solidFill>
            </a:endParaRPr>
          </a:p>
          <a:p>
            <a:pPr marL="457200" indent="-457200" algn="just" eaLnBrk="1" fontAlgn="auto" hangingPunct="1">
              <a:buFont typeface="+mj-lt"/>
              <a:buAutoNum type="arabicPeriod"/>
              <a:defRPr/>
            </a:pPr>
            <a:r>
              <a:rPr lang="en-US" altLang="en-US" sz="2400" b="1" u="sng" dirty="0">
                <a:solidFill>
                  <a:schemeClr val="bg1"/>
                </a:solidFill>
              </a:rPr>
              <a:t>Security Alerts: </a:t>
            </a:r>
            <a:r>
              <a:rPr lang="en-US" altLang="en-US" sz="2400" dirty="0">
                <a:solidFill>
                  <a:schemeClr val="bg1"/>
                </a:solidFill>
              </a:rPr>
              <a:t>They can send notifications to the user's device when the door is locked or unlocked, enhancing security awareness.</a:t>
            </a:r>
          </a:p>
        </p:txBody>
      </p:sp>
      <p:pic>
        <p:nvPicPr>
          <p:cNvPr id="6" name="Picture 5">
            <a:extLst>
              <a:ext uri="{FF2B5EF4-FFF2-40B4-BE49-F238E27FC236}">
                <a16:creationId xmlns:a16="http://schemas.microsoft.com/office/drawing/2014/main" id="{2FCB8598-174E-4428-84E5-D088BD8EEC3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42595" y="180335"/>
            <a:ext cx="927641" cy="815325"/>
          </a:xfrm>
          <a:prstGeom prst="rect">
            <a:avLst/>
          </a:prstGeom>
        </p:spPr>
      </p:pic>
    </p:spTree>
    <p:extLst>
      <p:ext uri="{BB962C8B-B14F-4D97-AF65-F5344CB8AC3E}">
        <p14:creationId xmlns:p14="http://schemas.microsoft.com/office/powerpoint/2010/main" val="440543934"/>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82DE3E-55EA-48D0-8F0B-80B35EC8DD89}"/>
              </a:ext>
            </a:extLst>
          </p:cNvPr>
          <p:cNvSpPr>
            <a:spLocks noGrp="1"/>
          </p:cNvSpPr>
          <p:nvPr>
            <p:ph type="body" sz="quarter" idx="10"/>
          </p:nvPr>
        </p:nvSpPr>
        <p:spPr>
          <a:xfrm>
            <a:off x="309401" y="261888"/>
            <a:ext cx="11573197" cy="724247"/>
          </a:xfrm>
        </p:spPr>
        <p:txBody>
          <a:bodyPr/>
          <a:lstStyle/>
          <a:p>
            <a:r>
              <a:rPr lang="en-US" altLang="en-US" b="1" dirty="0"/>
              <a:t>OBJECTIVES</a:t>
            </a:r>
            <a:endParaRPr lang="en-IN" b="1" dirty="0"/>
          </a:p>
        </p:txBody>
      </p:sp>
      <p:sp>
        <p:nvSpPr>
          <p:cNvPr id="6" name="TextBox 5">
            <a:extLst>
              <a:ext uri="{FF2B5EF4-FFF2-40B4-BE49-F238E27FC236}">
                <a16:creationId xmlns:a16="http://schemas.microsoft.com/office/drawing/2014/main" id="{5DC1E3E3-E177-45C3-A0D1-55CFD9A64189}"/>
              </a:ext>
            </a:extLst>
          </p:cNvPr>
          <p:cNvSpPr txBox="1"/>
          <p:nvPr/>
        </p:nvSpPr>
        <p:spPr>
          <a:xfrm>
            <a:off x="511807" y="1563676"/>
            <a:ext cx="11196639" cy="4154984"/>
          </a:xfrm>
          <a:prstGeom prst="rect">
            <a:avLst/>
          </a:prstGeom>
          <a:noFill/>
        </p:spPr>
        <p:txBody>
          <a:bodyPr wrap="square">
            <a:spAutoFit/>
          </a:bodyPr>
          <a:lstStyle/>
          <a:p>
            <a:pPr marL="457200" indent="-457200" algn="just" eaLnBrk="1" fontAlgn="auto" hangingPunct="1">
              <a:buFont typeface="+mj-lt"/>
              <a:buAutoNum type="arabicPeriod" startAt="4"/>
              <a:defRPr/>
            </a:pPr>
            <a:r>
              <a:rPr lang="en-US" altLang="en-US" sz="2400" b="1" u="sng" dirty="0">
                <a:solidFill>
                  <a:schemeClr val="bg1"/>
                </a:solidFill>
              </a:rPr>
              <a:t>Integration with Smart Homes :- </a:t>
            </a:r>
            <a:r>
              <a:rPr lang="en-US" altLang="en-US" sz="2400" dirty="0">
                <a:solidFill>
                  <a:schemeClr val="bg1"/>
                </a:solidFill>
              </a:rPr>
              <a:t>Many smart door locks are compatible with home automation systems, enabling integration with other smart devices like cameras, lights, and thermostats.</a:t>
            </a:r>
          </a:p>
          <a:p>
            <a:pPr marL="457200" indent="-457200" algn="just" eaLnBrk="1" fontAlgn="auto" hangingPunct="1">
              <a:buFont typeface="+mj-lt"/>
              <a:buAutoNum type="arabicPeriod" startAt="4"/>
              <a:defRPr/>
            </a:pPr>
            <a:endParaRPr lang="en-US" altLang="en-US" sz="2400" dirty="0">
              <a:solidFill>
                <a:schemeClr val="bg1"/>
              </a:solidFill>
            </a:endParaRPr>
          </a:p>
          <a:p>
            <a:pPr marL="342900" indent="-342900" algn="just" eaLnBrk="1" fontAlgn="auto" hangingPunct="1">
              <a:buFont typeface="+mj-lt"/>
              <a:buAutoNum type="arabicPeriod" startAt="4"/>
              <a:defRPr/>
            </a:pPr>
            <a:r>
              <a:rPr lang="en-US" altLang="en-US" sz="2400" dirty="0">
                <a:solidFill>
                  <a:schemeClr val="bg1"/>
                </a:solidFill>
              </a:rPr>
              <a:t>  </a:t>
            </a:r>
            <a:r>
              <a:rPr lang="en-US" altLang="en-US" sz="2400" b="1" u="sng" dirty="0">
                <a:solidFill>
                  <a:schemeClr val="bg1"/>
                </a:solidFill>
              </a:rPr>
              <a:t>Remote Locking :- </a:t>
            </a:r>
            <a:r>
              <a:rPr lang="en-US" altLang="en-US" sz="2400" dirty="0">
                <a:solidFill>
                  <a:schemeClr val="bg1"/>
                </a:solidFill>
              </a:rPr>
              <a:t>Users can remotely lock the door if they forgot to do so      upon leaving, adding an extra layer of convenience and security.</a:t>
            </a:r>
          </a:p>
          <a:p>
            <a:pPr marL="342900" indent="-342900" algn="just" eaLnBrk="1" fontAlgn="auto" hangingPunct="1">
              <a:buFont typeface="+mj-lt"/>
              <a:buAutoNum type="arabicPeriod" startAt="4"/>
              <a:defRPr/>
            </a:pPr>
            <a:endParaRPr lang="en-US" altLang="en-US" sz="2400" u="sng" dirty="0">
              <a:solidFill>
                <a:schemeClr val="bg1"/>
              </a:solidFill>
            </a:endParaRPr>
          </a:p>
          <a:p>
            <a:pPr marL="457200" indent="-457200" algn="just" eaLnBrk="1" fontAlgn="auto" hangingPunct="1">
              <a:buFont typeface="+mj-lt"/>
              <a:buAutoNum type="arabicPeriod" startAt="4"/>
              <a:defRPr/>
            </a:pPr>
            <a:r>
              <a:rPr lang="en-US" altLang="en-US" sz="2400" b="1" u="sng" dirty="0">
                <a:solidFill>
                  <a:schemeClr val="bg1"/>
                </a:solidFill>
              </a:rPr>
              <a:t>Security Features :- </a:t>
            </a:r>
            <a:r>
              <a:rPr lang="en-US" altLang="en-US" sz="2400" dirty="0">
                <a:solidFill>
                  <a:schemeClr val="bg1"/>
                </a:solidFill>
              </a:rPr>
              <a:t>Many smart locks offer advanced security features like tamper alerts, auto-locking, and encryption to protect against unauthorized access and hacking</a:t>
            </a:r>
          </a:p>
          <a:p>
            <a:pPr marL="0" indent="0" algn="just" eaLnBrk="1" fontAlgn="auto" hangingPunct="1">
              <a:buFont typeface="Wingdings 3" panose="05040102010807070707" pitchFamily="18" charset="2"/>
              <a:buNone/>
              <a:defRPr/>
            </a:pPr>
            <a:r>
              <a:rPr lang="en-US" altLang="en-US" sz="2400" dirty="0">
                <a:solidFill>
                  <a:schemeClr val="bg1"/>
                </a:solidFill>
              </a:rPr>
              <a:t>      </a:t>
            </a:r>
          </a:p>
        </p:txBody>
      </p:sp>
      <p:pic>
        <p:nvPicPr>
          <p:cNvPr id="7" name="Picture 6">
            <a:extLst>
              <a:ext uri="{FF2B5EF4-FFF2-40B4-BE49-F238E27FC236}">
                <a16:creationId xmlns:a16="http://schemas.microsoft.com/office/drawing/2014/main" id="{B70D0E52-F8C9-4D8D-B451-E3310213237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42595" y="170810"/>
            <a:ext cx="927641" cy="815325"/>
          </a:xfrm>
          <a:prstGeom prst="rect">
            <a:avLst/>
          </a:prstGeom>
        </p:spPr>
      </p:pic>
    </p:spTree>
    <p:extLst>
      <p:ext uri="{BB962C8B-B14F-4D97-AF65-F5344CB8AC3E}">
        <p14:creationId xmlns:p14="http://schemas.microsoft.com/office/powerpoint/2010/main" val="3375318403"/>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0">
            <a:extLst>
              <a:ext uri="{FF2B5EF4-FFF2-40B4-BE49-F238E27FC236}">
                <a16:creationId xmlns:a16="http://schemas.microsoft.com/office/drawing/2014/main" id="{36256BFA-65B7-4DE5-80D6-3FF837E12B1C}"/>
              </a:ext>
            </a:extLst>
          </p:cNvPr>
          <p:cNvSpPr txBox="1">
            <a:spLocks/>
          </p:cNvSpPr>
          <p:nvPr/>
        </p:nvSpPr>
        <p:spPr>
          <a:xfrm>
            <a:off x="4156794" y="650805"/>
            <a:ext cx="5247182" cy="1471228"/>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IN" sz="4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altLang="ko-KR" sz="48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4B52D95D-F1E2-4B04-AC2F-77C4BFA42F72}"/>
              </a:ext>
            </a:extLst>
          </p:cNvPr>
          <p:cNvSpPr txBox="1"/>
          <p:nvPr/>
        </p:nvSpPr>
        <p:spPr>
          <a:xfrm>
            <a:off x="356055" y="3248538"/>
            <a:ext cx="8778420" cy="3046988"/>
          </a:xfrm>
          <a:prstGeom prst="rect">
            <a:avLst/>
          </a:prstGeom>
          <a:noFill/>
        </p:spPr>
        <p:txBody>
          <a:bodyPr wrap="square">
            <a:spAutoFit/>
          </a:bodyPr>
          <a:lstStyle/>
          <a:p>
            <a:pPr algn="just" eaLnBrk="1" hangingPunct="1"/>
            <a:r>
              <a:rPr lang="en-US" altLang="en-US" sz="2400" dirty="0">
                <a:solidFill>
                  <a:schemeClr val="bg1"/>
                </a:solidFill>
              </a:rPr>
              <a:t>A smart door lock system is like a super-smart version of a regular lock on your door. Instead of using a physical key, you can control it with your phone or even your voice. It keeps your home safe and lets you decide who can come in and when. You can also check if your door is locked when you're not home and even give temporary access to friends or delivery people. It's like having a super secure and convenient lock that you can control with technology.</a:t>
            </a:r>
            <a:endParaRPr lang="en-IN" altLang="en-US" sz="2400" dirty="0">
              <a:solidFill>
                <a:schemeClr val="bg1"/>
              </a:solidFill>
            </a:endParaRPr>
          </a:p>
        </p:txBody>
      </p:sp>
      <p:pic>
        <p:nvPicPr>
          <p:cNvPr id="4" name="Picture 3">
            <a:extLst>
              <a:ext uri="{FF2B5EF4-FFF2-40B4-BE49-F238E27FC236}">
                <a16:creationId xmlns:a16="http://schemas.microsoft.com/office/drawing/2014/main" id="{5FD51ECF-1C56-4E26-B536-EDC06692FA2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1150119" y="140847"/>
            <a:ext cx="927641" cy="815325"/>
          </a:xfrm>
          <a:prstGeom prst="rect">
            <a:avLst/>
          </a:prstGeom>
        </p:spPr>
      </p:pic>
    </p:spTree>
    <p:extLst>
      <p:ext uri="{BB962C8B-B14F-4D97-AF65-F5344CB8AC3E}">
        <p14:creationId xmlns:p14="http://schemas.microsoft.com/office/powerpoint/2010/main" val="1248020421"/>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t>FLOW DIAGRAM</a:t>
            </a:r>
          </a:p>
        </p:txBody>
      </p:sp>
      <p:sp>
        <p:nvSpPr>
          <p:cNvPr id="39" name="Rectangle: Rounded Corners 38">
            <a:extLst>
              <a:ext uri="{FF2B5EF4-FFF2-40B4-BE49-F238E27FC236}">
                <a16:creationId xmlns:a16="http://schemas.microsoft.com/office/drawing/2014/main" id="{265E10E1-AD2D-438E-8627-D4B916DA052F}"/>
              </a:ext>
            </a:extLst>
          </p:cNvPr>
          <p:cNvSpPr/>
          <p:nvPr/>
        </p:nvSpPr>
        <p:spPr>
          <a:xfrm>
            <a:off x="4383741" y="3173505"/>
            <a:ext cx="1846729" cy="20708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ESP32-CAM</a:t>
            </a:r>
          </a:p>
        </p:txBody>
      </p:sp>
      <p:sp>
        <p:nvSpPr>
          <p:cNvPr id="40" name="Rectangle: Rounded Corners 39">
            <a:extLst>
              <a:ext uri="{FF2B5EF4-FFF2-40B4-BE49-F238E27FC236}">
                <a16:creationId xmlns:a16="http://schemas.microsoft.com/office/drawing/2014/main" id="{583574F8-A4ED-424A-B90F-05C0D724F77C}"/>
              </a:ext>
            </a:extLst>
          </p:cNvPr>
          <p:cNvSpPr/>
          <p:nvPr/>
        </p:nvSpPr>
        <p:spPr>
          <a:xfrm>
            <a:off x="4383741" y="1837766"/>
            <a:ext cx="1846729" cy="6096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WIFI Router</a:t>
            </a:r>
          </a:p>
        </p:txBody>
      </p:sp>
      <p:sp>
        <p:nvSpPr>
          <p:cNvPr id="41" name="Thought Bubble: Cloud 40">
            <a:extLst>
              <a:ext uri="{FF2B5EF4-FFF2-40B4-BE49-F238E27FC236}">
                <a16:creationId xmlns:a16="http://schemas.microsoft.com/office/drawing/2014/main" id="{122F4302-E954-4872-8DCF-A52889140EEA}"/>
              </a:ext>
            </a:extLst>
          </p:cNvPr>
          <p:cNvSpPr/>
          <p:nvPr/>
        </p:nvSpPr>
        <p:spPr>
          <a:xfrm>
            <a:off x="6997781" y="1801908"/>
            <a:ext cx="1712259" cy="690282"/>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Internet</a:t>
            </a:r>
          </a:p>
        </p:txBody>
      </p:sp>
      <p:sp>
        <p:nvSpPr>
          <p:cNvPr id="42" name="Rectangle: Rounded Corners 41">
            <a:extLst>
              <a:ext uri="{FF2B5EF4-FFF2-40B4-BE49-F238E27FC236}">
                <a16:creationId xmlns:a16="http://schemas.microsoft.com/office/drawing/2014/main" id="{7EB89642-B4BB-44B7-9B12-AF43E067B9E8}"/>
              </a:ext>
            </a:extLst>
          </p:cNvPr>
          <p:cNvSpPr/>
          <p:nvPr/>
        </p:nvSpPr>
        <p:spPr>
          <a:xfrm>
            <a:off x="9538448" y="1837764"/>
            <a:ext cx="1093694" cy="1398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Smart phone</a:t>
            </a:r>
          </a:p>
        </p:txBody>
      </p:sp>
      <p:sp>
        <p:nvSpPr>
          <p:cNvPr id="43" name="Rectangle: Rounded Corners 42">
            <a:extLst>
              <a:ext uri="{FF2B5EF4-FFF2-40B4-BE49-F238E27FC236}">
                <a16:creationId xmlns:a16="http://schemas.microsoft.com/office/drawing/2014/main" id="{80463085-C219-4A9E-AF92-263BC01DD9F9}"/>
              </a:ext>
            </a:extLst>
          </p:cNvPr>
          <p:cNvSpPr/>
          <p:nvPr/>
        </p:nvSpPr>
        <p:spPr>
          <a:xfrm>
            <a:off x="1649506" y="3890680"/>
            <a:ext cx="1783976" cy="6364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Camera</a:t>
            </a:r>
          </a:p>
        </p:txBody>
      </p:sp>
      <p:sp>
        <p:nvSpPr>
          <p:cNvPr id="44" name="Rectangle: Rounded Corners 43">
            <a:extLst>
              <a:ext uri="{FF2B5EF4-FFF2-40B4-BE49-F238E27FC236}">
                <a16:creationId xmlns:a16="http://schemas.microsoft.com/office/drawing/2014/main" id="{BC2FBCDB-B59C-4788-8BD9-DC74D6CDE95F}"/>
              </a:ext>
            </a:extLst>
          </p:cNvPr>
          <p:cNvSpPr/>
          <p:nvPr/>
        </p:nvSpPr>
        <p:spPr>
          <a:xfrm>
            <a:off x="7431741" y="3890680"/>
            <a:ext cx="1712259" cy="63649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Door lock</a:t>
            </a:r>
          </a:p>
        </p:txBody>
      </p:sp>
      <p:cxnSp>
        <p:nvCxnSpPr>
          <p:cNvPr id="45" name="Straight Arrow Connector 44">
            <a:extLst>
              <a:ext uri="{FF2B5EF4-FFF2-40B4-BE49-F238E27FC236}">
                <a16:creationId xmlns:a16="http://schemas.microsoft.com/office/drawing/2014/main" id="{7F65EE6D-0E02-4216-B62D-258770489BEC}"/>
              </a:ext>
            </a:extLst>
          </p:cNvPr>
          <p:cNvCxnSpPr>
            <a:stCxn id="43" idx="3"/>
            <a:endCxn id="39" idx="1"/>
          </p:cNvCxnSpPr>
          <p:nvPr/>
        </p:nvCxnSpPr>
        <p:spPr>
          <a:xfrm>
            <a:off x="3433482" y="4208928"/>
            <a:ext cx="950259"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7AA3F14B-8E1C-4CD9-B48D-E2E36437E534}"/>
              </a:ext>
            </a:extLst>
          </p:cNvPr>
          <p:cNvCxnSpPr>
            <a:cxnSpLocks/>
          </p:cNvCxnSpPr>
          <p:nvPr/>
        </p:nvCxnSpPr>
        <p:spPr>
          <a:xfrm>
            <a:off x="5307105" y="2447366"/>
            <a:ext cx="0" cy="726139"/>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D4B2F84C-4BCA-4545-B99B-7DBE072AC7C7}"/>
              </a:ext>
            </a:extLst>
          </p:cNvPr>
          <p:cNvCxnSpPr>
            <a:stCxn id="40" idx="3"/>
            <a:endCxn id="41" idx="0"/>
          </p:cNvCxnSpPr>
          <p:nvPr/>
        </p:nvCxnSpPr>
        <p:spPr>
          <a:xfrm>
            <a:off x="6230470" y="2142566"/>
            <a:ext cx="772622" cy="4483"/>
          </a:xfrm>
          <a:prstGeom prst="straightConnector1">
            <a:avLst/>
          </a:prstGeom>
          <a:ln>
            <a:solidFill>
              <a:schemeClr val="bg1"/>
            </a:solidFill>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E54C92F4-D2E3-4713-836B-777744959560}"/>
              </a:ext>
            </a:extLst>
          </p:cNvPr>
          <p:cNvCxnSpPr>
            <a:cxnSpLocks/>
            <a:stCxn id="41" idx="2"/>
          </p:cNvCxnSpPr>
          <p:nvPr/>
        </p:nvCxnSpPr>
        <p:spPr>
          <a:xfrm>
            <a:off x="8708613" y="2147049"/>
            <a:ext cx="829834" cy="0"/>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AEDCF29-A7AC-405E-9CE3-111888BECC10}"/>
              </a:ext>
            </a:extLst>
          </p:cNvPr>
          <p:cNvCxnSpPr>
            <a:stCxn id="39" idx="3"/>
            <a:endCxn id="44" idx="1"/>
          </p:cNvCxnSpPr>
          <p:nvPr/>
        </p:nvCxnSpPr>
        <p:spPr>
          <a:xfrm flipV="1">
            <a:off x="6230470" y="4208928"/>
            <a:ext cx="1201271"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F686D28A-3CDD-4FB0-AF63-823E1C468A5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212043" y="180335"/>
            <a:ext cx="927641" cy="815325"/>
          </a:xfrm>
          <a:prstGeom prst="rect">
            <a:avLst/>
          </a:prstGeom>
        </p:spPr>
      </p:pic>
    </p:spTree>
    <p:extLst>
      <p:ext uri="{BB962C8B-B14F-4D97-AF65-F5344CB8AC3E}">
        <p14:creationId xmlns:p14="http://schemas.microsoft.com/office/powerpoint/2010/main" val="2737942562"/>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1908C7E-1B7F-4685-B11E-D4B95932DE57}"/>
              </a:ext>
            </a:extLst>
          </p:cNvPr>
          <p:cNvSpPr>
            <a:spLocks noGrp="1"/>
          </p:cNvSpPr>
          <p:nvPr>
            <p:ph type="body" sz="quarter" idx="10"/>
          </p:nvPr>
        </p:nvSpPr>
        <p:spPr/>
        <p:txBody>
          <a:bodyPr/>
          <a:lstStyle/>
          <a:p>
            <a:r>
              <a:rPr lang="en-IN" b="1" dirty="0">
                <a:latin typeface="Times New Roman" panose="02020603050405020304" pitchFamily="18" charset="0"/>
                <a:cs typeface="Times New Roman" panose="02020603050405020304" pitchFamily="18" charset="0"/>
              </a:rPr>
              <a:t>HOW IT WORK</a:t>
            </a:r>
          </a:p>
        </p:txBody>
      </p:sp>
      <p:sp>
        <p:nvSpPr>
          <p:cNvPr id="19" name="TextBox 18">
            <a:extLst>
              <a:ext uri="{FF2B5EF4-FFF2-40B4-BE49-F238E27FC236}">
                <a16:creationId xmlns:a16="http://schemas.microsoft.com/office/drawing/2014/main" id="{F14FE207-7903-4D60-8B9A-210D7E431AD0}"/>
              </a:ext>
            </a:extLst>
          </p:cNvPr>
          <p:cNvSpPr txBox="1"/>
          <p:nvPr/>
        </p:nvSpPr>
        <p:spPr>
          <a:xfrm>
            <a:off x="323530" y="1485900"/>
            <a:ext cx="11477945" cy="3370923"/>
          </a:xfrm>
          <a:prstGeom prst="rect">
            <a:avLst/>
          </a:prstGeom>
          <a:noFill/>
        </p:spPr>
        <p:txBody>
          <a:bodyPr wrap="square">
            <a:spAutoFit/>
          </a:bodyPr>
          <a:lstStyle/>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When you send a command to the Telegram bot, it forwards the request to the ESP32-CAM over the internet.</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The ESP32-CAM processes the command and controls the door lock mechanism accordingly.</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If the person will click the switch button , it can capture images or videos of the person requesting access and send them back to you via the Telegram bot.</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Calibri" panose="020F0502020204030204" pitchFamily="34" charset="0"/>
              <a:buChar char=" "/>
            </a:pPr>
            <a:r>
              <a:rPr lang="en-IN" sz="20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Access logs and alerts are generated and can be accessed through the Telegram bot, providing you with a comprehensive overview of the system's activity.</a:t>
            </a:r>
            <a:endPar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16FCC1F0-EA63-45FC-BBD4-B146825D3B2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1936645048"/>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13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dirty="0"/>
              <a:t>CIRCUIT DIAGRAM</a:t>
            </a:r>
          </a:p>
        </p:txBody>
      </p:sp>
      <p:pic>
        <p:nvPicPr>
          <p:cNvPr id="3" name="Picture 2">
            <a:extLst>
              <a:ext uri="{FF2B5EF4-FFF2-40B4-BE49-F238E27FC236}">
                <a16:creationId xmlns:a16="http://schemas.microsoft.com/office/drawing/2014/main" id="{D3B2F1B6-3EAF-4B2D-BA1E-34C71FC73291}"/>
              </a:ext>
            </a:extLst>
          </p:cNvPr>
          <p:cNvPicPr>
            <a:picLocks noChangeAspect="1"/>
          </p:cNvPicPr>
          <p:nvPr/>
        </p:nvPicPr>
        <p:blipFill rotWithShape="1">
          <a:blip r:embed="rId2"/>
          <a:srcRect l="1522"/>
          <a:stretch/>
        </p:blipFill>
        <p:spPr>
          <a:xfrm>
            <a:off x="1304925" y="1231194"/>
            <a:ext cx="9982200" cy="5547921"/>
          </a:xfrm>
          <a:prstGeom prst="rect">
            <a:avLst/>
          </a:prstGeom>
        </p:spPr>
      </p:pic>
      <p:pic>
        <p:nvPicPr>
          <p:cNvPr id="21" name="Picture 20">
            <a:extLst>
              <a:ext uri="{FF2B5EF4-FFF2-40B4-BE49-F238E27FC236}">
                <a16:creationId xmlns:a16="http://schemas.microsoft.com/office/drawing/2014/main" id="{B09C247D-2E6E-4DE2-A107-B339284B0E9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827" b="95408" l="1570" r="95740">
                        <a14:foregroundMark x1="51570" y1="13776" x2="50224" y2="5612"/>
                        <a14:foregroundMark x1="49776" y1="8929" x2="49552" y2="12500"/>
                        <a14:foregroundMark x1="50000" y1="10714" x2="50673" y2="6122"/>
                        <a14:foregroundMark x1="51345" y1="8418" x2="50673" y2="6122"/>
                        <a14:foregroundMark x1="28700" y1="85969" x2="67937" y2="90561"/>
                        <a14:foregroundMark x1="67937" y1="91837" x2="29372" y2="92092"/>
                        <a14:foregroundMark x1="29372" y1="92092" x2="65695" y2="93367"/>
                        <a14:foregroundMark x1="87668" y1="84439" x2="90287" y2="84957"/>
                        <a14:foregroundMark x1="87668" y1="78061" x2="89143" y2="77012"/>
                        <a14:foregroundMark x1="87668" y1="77806" x2="89092" y2="76895"/>
                        <a14:foregroundMark x1="84735" y1="89357" x2="83632" y2="89541"/>
                        <a14:foregroundMark x1="9193" y1="86735" x2="6502" y2="73980"/>
                        <a14:foregroundMark x1="6502" y1="73980" x2="6951" y2="71684"/>
                        <a14:foregroundMark x1="14574" y1="76531" x2="6502" y2="73469"/>
                        <a14:foregroundMark x1="55605" y1="4337" x2="45516" y2="3827"/>
                        <a14:foregroundMark x1="51345" y1="7143" x2="50448" y2="43112"/>
                        <a14:foregroundMark x1="33632" y1="93112" x2="65695" y2="94388"/>
                        <a14:foregroundMark x1="8520" y1="86990" x2="1570" y2="85204"/>
                        <a14:foregroundMark x1="63901" y1="94643" x2="38789" y2="95663"/>
                        <a14:foregroundMark x1="92771" y1="82298" x2="92858" y2="83291"/>
                        <a14:foregroundMark x1="92546" y1="79734" x2="92593" y2="80272"/>
                        <a14:foregroundMark x1="92154" y1="75279" x2="92210" y2="75913"/>
                        <a14:foregroundMark x1="90359" y1="75255" x2="92152" y2="72704"/>
                        <a14:foregroundMark x1="93049" y1="74490" x2="94170" y2="73724"/>
                        <a14:foregroundMark x1="93274" y1="72704" x2="93274" y2="72704"/>
                        <a14:backgroundMark x1="98039" y1="72704" x2="99327" y2="68878"/>
                        <a14:backgroundMark x1="96992" y1="75813" x2="98039" y2="72704"/>
                        <a14:backgroundMark x1="92377" y1="72194" x2="92565" y2="72632"/>
                        <a14:backgroundMark x1="88678" y1="90226" x2="85650" y2="90816"/>
                        <a14:backgroundMark x1="89910" y1="93878" x2="99327" y2="93878"/>
                        <a14:backgroundMark x1="93274" y1="92857" x2="99327" y2="89796"/>
                        <a14:backgroundMark x1="98655" y1="85204" x2="98655" y2="85204"/>
                        <a14:backgroundMark x1="97085" y1="81633" x2="93498" y2="80357"/>
                        <a14:backgroundMark x1="93498" y1="80102" x2="92601" y2="79847"/>
                        <a14:backgroundMark x1="94395" y1="77296" x2="94395" y2="75765"/>
                        <a14:backgroundMark x1="94843" y1="75255" x2="94619" y2="75765"/>
                        <a14:backgroundMark x1="94619" y1="75765" x2="93249" y2="75938"/>
                        <a14:backgroundMark x1="94173" y1="71790" x2="93722" y2="71173"/>
                        <a14:backgroundMark x1="94843" y1="72704" x2="94685" y2="72488"/>
                        <a14:backgroundMark x1="92377" y1="81122" x2="93722" y2="79847"/>
                        <a14:backgroundMark x1="93722" y1="80867" x2="93049" y2="82398"/>
                        <a14:backgroundMark x1="96188" y1="84184" x2="94843" y2="90561"/>
                        <a14:backgroundMark x1="94487" y1="71036" x2="93274" y2="70408"/>
                        <a14:backgroundMark x1="95740" y1="71684" x2="95148" y2="71377"/>
                        <a14:backgroundMark x1="95310" y1="70987" x2="95964" y2="71173"/>
                        <a14:backgroundMark x1="93274" y1="70408" x2="94593" y2="70783"/>
                      </a14:backgroundRemoval>
                    </a14:imgEffect>
                  </a14:imgLayer>
                </a14:imgProps>
              </a:ext>
            </a:extLst>
          </a:blip>
          <a:stretch>
            <a:fillRect/>
          </a:stretch>
        </p:blipFill>
        <p:spPr>
          <a:xfrm>
            <a:off x="131020" y="180335"/>
            <a:ext cx="927641" cy="815325"/>
          </a:xfrm>
          <a:prstGeom prst="rect">
            <a:avLst/>
          </a:prstGeom>
        </p:spPr>
      </p:pic>
    </p:spTree>
    <p:extLst>
      <p:ext uri="{BB962C8B-B14F-4D97-AF65-F5344CB8AC3E}">
        <p14:creationId xmlns:p14="http://schemas.microsoft.com/office/powerpoint/2010/main" val="2377646808"/>
      </p:ext>
    </p:extLst>
  </p:cSld>
  <p:clrMapOvr>
    <a:masterClrMapping/>
  </p:clrMapOvr>
  <mc:AlternateContent xmlns:mc="http://schemas.openxmlformats.org/markup-compatibility/2006">
    <mc:Choice xmlns:p14="http://schemas.microsoft.com/office/powerpoint/2010/main" Requires="p14">
      <p:transition spd="slow">
        <p14:glitter pattern="hexagon"/>
      </p:transition>
    </mc:Choice>
    <mc:Fallback>
      <p:transition spd="slow">
        <p:fade/>
      </p:transition>
    </mc:Fallback>
  </mc:AlternateContent>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4313</TotalTime>
  <Words>1337</Words>
  <Application>Microsoft Office PowerPoint</Application>
  <PresentationFormat>Widescreen</PresentationFormat>
  <Paragraphs>149</Paragraphs>
  <Slides>21</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Arial</vt:lpstr>
      <vt:lpstr>Calibri</vt:lpstr>
      <vt:lpstr>Google Sans</vt:lpstr>
      <vt:lpstr>Söhne</vt:lpstr>
      <vt:lpstr>Times New Roman</vt:lpstr>
      <vt:lpstr>Wingdings</vt:lpstr>
      <vt:lpstr>Wingdings 3</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Ravi kumar</cp:lastModifiedBy>
  <cp:revision>85</cp:revision>
  <dcterms:created xsi:type="dcterms:W3CDTF">2020-01-20T05:08:25Z</dcterms:created>
  <dcterms:modified xsi:type="dcterms:W3CDTF">2023-11-03T07:02:07Z</dcterms:modified>
</cp:coreProperties>
</file>